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2"/>
  </p:notesMasterIdLst>
  <p:sldIdLst>
    <p:sldId id="256" r:id="rId5"/>
    <p:sldId id="257" r:id="rId6"/>
    <p:sldId id="302" r:id="rId7"/>
    <p:sldId id="303" r:id="rId8"/>
    <p:sldId id="291" r:id="rId9"/>
    <p:sldId id="276" r:id="rId10"/>
    <p:sldId id="293" r:id="rId11"/>
    <p:sldId id="260" r:id="rId12"/>
    <p:sldId id="261" r:id="rId13"/>
    <p:sldId id="304" r:id="rId14"/>
    <p:sldId id="294" r:id="rId15"/>
    <p:sldId id="286" r:id="rId16"/>
    <p:sldId id="305" r:id="rId17"/>
    <p:sldId id="306" r:id="rId18"/>
    <p:sldId id="263" r:id="rId19"/>
    <p:sldId id="292" r:id="rId20"/>
    <p:sldId id="268" r:id="rId21"/>
    <p:sldId id="288" r:id="rId22"/>
    <p:sldId id="266" r:id="rId23"/>
    <p:sldId id="289" r:id="rId24"/>
    <p:sldId id="290" r:id="rId25"/>
    <p:sldId id="270" r:id="rId26"/>
    <p:sldId id="271" r:id="rId27"/>
    <p:sldId id="272" r:id="rId28"/>
    <p:sldId id="273" r:id="rId29"/>
    <p:sldId id="274" r:id="rId30"/>
    <p:sldId id="275" r:id="rId31"/>
    <p:sldId id="281" r:id="rId32"/>
    <p:sldId id="296" r:id="rId33"/>
    <p:sldId id="297" r:id="rId34"/>
    <p:sldId id="283" r:id="rId35"/>
    <p:sldId id="298" r:id="rId36"/>
    <p:sldId id="284" r:id="rId37"/>
    <p:sldId id="299" r:id="rId38"/>
    <p:sldId id="285" r:id="rId39"/>
    <p:sldId id="262" r:id="rId40"/>
    <p:sldId id="28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1AB"/>
    <a:srgbClr val="90C2E0"/>
    <a:srgbClr val="880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21FCF-7819-413C-B063-1EA9C16BC66C}" v="3976" dt="2022-04-12T18:13:50.050"/>
    <p1510:client id="{90CE15ED-179E-0247-883A-052AFC703FA7}" v="2055" dt="2022-04-12T18:21:00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63709"/>
  </p:normalViewPr>
  <p:slideViewPr>
    <p:cSldViewPr snapToGrid="0" snapToObjects="1">
      <p:cViewPr varScale="1">
        <p:scale>
          <a:sx n="96" d="100"/>
          <a:sy n="96" d="100"/>
        </p:scale>
        <p:origin x="2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FE842-B8E2-1942-8553-D9C7D77B5DB1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445-4130-B847-B861-36BBFEFFFF6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5131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features.commandline.webserver.ph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Καλημέρα, είμαι η Κατερίνα και η Χρυστάλλα και σήμερα θα σας παρουσιάσουμε την </a:t>
            </a:r>
            <a:r>
              <a:rPr lang="en-US" dirty="0"/>
              <a:t>PHP </a:t>
            </a:r>
            <a:r>
              <a:rPr lang="el-GR" dirty="0"/>
              <a:t>και την </a:t>
            </a:r>
            <a:r>
              <a:rPr lang="en-US" dirty="0"/>
              <a:t>Laravel.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8473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κατανοήσουμε καλύτερα την </a:t>
            </a:r>
            <a:r>
              <a:rPr lang="en-US"/>
              <a:t>PHP </a:t>
            </a:r>
            <a:r>
              <a:rPr lang="el-GR"/>
              <a:t>θα δούμε ένα απλό </a:t>
            </a:r>
            <a:r>
              <a:rPr lang="en-US"/>
              <a:t>hello world </a:t>
            </a:r>
            <a:r>
              <a:rPr lang="el-GR"/>
              <a:t>παράδειγμα</a:t>
            </a:r>
            <a:r>
              <a:rPr lang="en-US"/>
              <a:t>.</a:t>
            </a:r>
          </a:p>
          <a:p>
            <a:endParaRPr lang="en-US"/>
          </a:p>
          <a:p>
            <a:r>
              <a:rPr lang="el-GR"/>
              <a:t>Όπως είπαμε προηγουμένως, η </a:t>
            </a:r>
            <a:r>
              <a:rPr lang="en-US"/>
              <a:t>PHP </a:t>
            </a:r>
            <a:r>
              <a:rPr lang="el-GR"/>
              <a:t>είναι </a:t>
            </a:r>
            <a:r>
              <a:rPr lang="en-US"/>
              <a:t>embedded </a:t>
            </a:r>
            <a:r>
              <a:rPr lang="el-GR"/>
              <a:t>στην </a:t>
            </a:r>
            <a:r>
              <a:rPr lang="en-US"/>
              <a:t>HTML  </a:t>
            </a:r>
            <a:r>
              <a:rPr lang="el-GR"/>
              <a:t>το οποίο σημαίνει ότι μπορούμε να προσθέσουμε </a:t>
            </a:r>
            <a:r>
              <a:rPr lang="en-US"/>
              <a:t>PHP statements </a:t>
            </a:r>
            <a:r>
              <a:rPr lang="el-GR"/>
              <a:t>όπως φαίνεται πιο πάνω μέσα σε </a:t>
            </a:r>
            <a:r>
              <a:rPr lang="en-US"/>
              <a:t>HTML </a:t>
            </a:r>
            <a:r>
              <a:rPr lang="el-GR"/>
              <a:t>κώδικα.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926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http://slides.com/msurguy/laravel-php-framework/embed#/13</a:t>
            </a:r>
          </a:p>
          <a:p>
            <a:r>
              <a:rPr lang="el-GR"/>
              <a:t>Όσον αφορά την εγκατάσταση της </a:t>
            </a:r>
            <a:r>
              <a:rPr lang="en-US"/>
              <a:t>Laravel, </a:t>
            </a:r>
            <a:r>
              <a:rPr lang="el-GR"/>
              <a:t>για να δημιουργήσουμε ένα νέο </a:t>
            </a:r>
            <a:r>
              <a:rPr lang="en-US"/>
              <a:t>Project </a:t>
            </a:r>
            <a:r>
              <a:rPr lang="el-GR"/>
              <a:t>χρησιμοποιούμε τον </a:t>
            </a:r>
            <a:r>
              <a:rPr lang="en-US"/>
              <a:t>composer. </a:t>
            </a:r>
          </a:p>
          <a:p>
            <a:r>
              <a:rPr lang="el-GR"/>
              <a:t>Μετά, αφού μεταβούμε στον φάκελο του </a:t>
            </a:r>
            <a:r>
              <a:rPr lang="en-US"/>
              <a:t>project </a:t>
            </a:r>
            <a:r>
              <a:rPr lang="el-GR"/>
              <a:t>δημιουργούμε ένα </a:t>
            </a:r>
            <a:r>
              <a:rPr lang="en-US"/>
              <a:t>controller </a:t>
            </a:r>
            <a:r>
              <a:rPr lang="el-GR"/>
              <a:t>από το </a:t>
            </a:r>
            <a:r>
              <a:rPr lang="en-US"/>
              <a:t>command line </a:t>
            </a:r>
            <a:r>
              <a:rPr lang="el-GR"/>
              <a:t>χρησιμοποιώντας την εντολή </a:t>
            </a:r>
            <a:r>
              <a:rPr lang="en-US"/>
              <a:t>artisan make::controller </a:t>
            </a:r>
          </a:p>
          <a:p>
            <a:r>
              <a:rPr lang="el-GR"/>
              <a:t>Και στην συνέχεια προσθέτουμε στο αρχείο</a:t>
            </a:r>
            <a:r>
              <a:rPr lang="en-US"/>
              <a:t> </a:t>
            </a:r>
            <a:r>
              <a:rPr lang="el-GR"/>
              <a:t>που αφορά το </a:t>
            </a:r>
            <a:r>
              <a:rPr lang="en-US"/>
              <a:t>routes</a:t>
            </a:r>
            <a:r>
              <a:rPr lang="el-GR"/>
              <a:t>, ένα νέο </a:t>
            </a:r>
            <a:r>
              <a:rPr lang="en-US"/>
              <a:t>route “hello” </a:t>
            </a:r>
            <a:r>
              <a:rPr lang="el-GR"/>
              <a:t>και την συνάρτηση που θέλουμε να εκτελεστεί όταν ένας  χρήστης επισκεφτεί το συγκεκριμένο </a:t>
            </a:r>
            <a:r>
              <a:rPr lang="en-US"/>
              <a:t>route.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861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http://slides.com/msurguy/laravel-php-framework/embed#/13</a:t>
            </a:r>
          </a:p>
          <a:p>
            <a:endParaRPr lang="en-US"/>
          </a:p>
          <a:p>
            <a:r>
              <a:rPr lang="el-GR"/>
              <a:t>Ακολούθως, πρέπει να δημιουργήσουμε το </a:t>
            </a:r>
            <a:r>
              <a:rPr lang="en-US"/>
              <a:t>user interface </a:t>
            </a:r>
            <a:r>
              <a:rPr lang="el-GR"/>
              <a:t>που θα εμφανίζεται στο </a:t>
            </a:r>
            <a:r>
              <a:rPr lang="en-US"/>
              <a:t>route </a:t>
            </a:r>
            <a:r>
              <a:rPr lang="el-GR"/>
              <a:t>μας. Έτσι, δημιουργούμε ένα </a:t>
            </a:r>
            <a:r>
              <a:rPr lang="en-US"/>
              <a:t>blade view</a:t>
            </a:r>
            <a:r>
              <a:rPr lang="el-GR"/>
              <a:t>. </a:t>
            </a:r>
          </a:p>
          <a:p>
            <a:r>
              <a:rPr lang="el-GR"/>
              <a:t>Και έπειτα τροποποιούμε την συνάρτηση </a:t>
            </a:r>
            <a:r>
              <a:rPr lang="en-US"/>
              <a:t>index </a:t>
            </a:r>
            <a:r>
              <a:rPr lang="el-GR"/>
              <a:t>του</a:t>
            </a:r>
            <a:r>
              <a:rPr lang="en-US"/>
              <a:t> </a:t>
            </a:r>
            <a:r>
              <a:rPr lang="en-US" err="1"/>
              <a:t>helloController</a:t>
            </a:r>
            <a:r>
              <a:rPr lang="en-US"/>
              <a:t> </a:t>
            </a:r>
            <a:r>
              <a:rPr lang="el-GR"/>
              <a:t>έτσι ώστε να επιστρέφει το συγκεκριμένο </a:t>
            </a:r>
            <a:r>
              <a:rPr lang="en-US"/>
              <a:t>view. </a:t>
            </a:r>
          </a:p>
          <a:p>
            <a:r>
              <a:rPr lang="el-GR"/>
              <a:t>Τέλος, εκτελούμε την εντολή </a:t>
            </a:r>
            <a:r>
              <a:rPr lang="en-US" err="1"/>
              <a:t>php</a:t>
            </a:r>
            <a:r>
              <a:rPr lang="en-US"/>
              <a:t> artisan serve (to run the</a:t>
            </a:r>
            <a:r>
              <a:rPr lang="en-US" b="0" i="0">
                <a:solidFill>
                  <a:srgbClr val="232629"/>
                </a:solidFill>
                <a:effectLst/>
                <a:latin typeface="-apple-system"/>
              </a:rPr>
              <a:t> </a:t>
            </a:r>
            <a:r>
              <a:rPr lang="en-US" b="0" i="0" u="sng">
                <a:effectLst/>
                <a:latin typeface="-apple-system"/>
                <a:hlinkClick r:id="rId3"/>
              </a:rPr>
              <a:t>PHP Built-in Webserver</a:t>
            </a:r>
            <a:r>
              <a:rPr lang="en-US" b="0" i="0">
                <a:solidFill>
                  <a:srgbClr val="232629"/>
                </a:solidFill>
                <a:effectLst/>
                <a:latin typeface="-apple-system"/>
              </a:rPr>
              <a:t>)</a:t>
            </a:r>
            <a:r>
              <a:rPr lang="en-US"/>
              <a:t> </a:t>
            </a:r>
            <a:r>
              <a:rPr lang="el-GR"/>
              <a:t> επισκεπτόμαστε το </a:t>
            </a:r>
            <a:r>
              <a:rPr lang="en-US"/>
              <a:t>route </a:t>
            </a:r>
            <a:r>
              <a:rPr lang="el-GR"/>
              <a:t>που δημιουργήσαμε και βλέπουμε πως το μήνυμα </a:t>
            </a:r>
            <a:r>
              <a:rPr lang="en-US" err="1"/>
              <a:t>helloWorld</a:t>
            </a:r>
            <a:r>
              <a:rPr lang="en-US"/>
              <a:t> </a:t>
            </a:r>
            <a:r>
              <a:rPr lang="el-GR"/>
              <a:t>εμφανίζεται επιτυχώς στην οθόνη! </a:t>
            </a:r>
            <a:r>
              <a:rPr lang="el-GR">
                <a:sym typeface="Wingdings" panose="05000000000000000000" pitchFamily="2" charset="2"/>
              </a:rPr>
              <a:t>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8726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Τώρα θα δούμε πως υλοποιούνται στην </a:t>
            </a:r>
            <a:r>
              <a:rPr lang="en-US" dirty="0"/>
              <a:t>php </a:t>
            </a:r>
            <a:r>
              <a:rPr lang="el-GR" dirty="0"/>
              <a:t>κάποια </a:t>
            </a:r>
            <a:r>
              <a:rPr lang="en-US" dirty="0"/>
              <a:t>system calls</a:t>
            </a:r>
            <a:r>
              <a:rPr lang="el-GR" dirty="0"/>
              <a:t> τα οποία είδαμε στο μάθημα. </a:t>
            </a:r>
          </a:p>
          <a:p>
            <a:r>
              <a:rPr lang="el-GR" dirty="0"/>
              <a:t>Η </a:t>
            </a:r>
            <a:r>
              <a:rPr lang="en-US" dirty="0"/>
              <a:t>php </a:t>
            </a:r>
            <a:r>
              <a:rPr lang="el-GR" dirty="0"/>
              <a:t>παρέχει από μόνη της </a:t>
            </a:r>
            <a:r>
              <a:rPr lang="el-GR" dirty="0" err="1"/>
              <a:t>πολλα</a:t>
            </a:r>
            <a:r>
              <a:rPr lang="el-GR" dirty="0"/>
              <a:t> </a:t>
            </a:r>
            <a:r>
              <a:rPr lang="en-US" dirty="0" err="1"/>
              <a:t>FileSystem</a:t>
            </a:r>
            <a:r>
              <a:rPr lang="en-US" dirty="0"/>
              <a:t> Functions</a:t>
            </a:r>
            <a:r>
              <a:rPr lang="el-GR" dirty="0"/>
              <a:t> και εμείς </a:t>
            </a:r>
            <a:r>
              <a:rPr lang="el-GR" dirty="0" err="1"/>
              <a:t>εχρησιμοποιήσαμε</a:t>
            </a:r>
            <a:r>
              <a:rPr lang="el-GR" dirty="0"/>
              <a:t> κάποια που τούτα, το </a:t>
            </a:r>
            <a:r>
              <a:rPr lang="en-US" dirty="0"/>
              <a:t>touch</a:t>
            </a:r>
            <a:r>
              <a:rPr lang="el-GR" dirty="0"/>
              <a:t> το </a:t>
            </a:r>
            <a:r>
              <a:rPr lang="en-US" dirty="0"/>
              <a:t>stat, </a:t>
            </a:r>
            <a:r>
              <a:rPr lang="el-GR" dirty="0"/>
              <a:t>το </a:t>
            </a:r>
            <a:r>
              <a:rPr lang="en-US" dirty="0" err="1"/>
              <a:t>fopen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 err="1"/>
              <a:t>fwrite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 err="1"/>
              <a:t>fread</a:t>
            </a:r>
            <a:r>
              <a:rPr lang="en-US" dirty="0"/>
              <a:t> </a:t>
            </a:r>
            <a:r>
              <a:rPr lang="el-GR" dirty="0"/>
              <a:t>και το </a:t>
            </a:r>
            <a:r>
              <a:rPr lang="en-US" dirty="0"/>
              <a:t>change mod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2130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Τούτα εν τα αποτελέσματα όταν τρέξουμε το πρόγραμμα όπως φαίνεται δημιουργείτε το αρχείο στον τρέχοντα κατάλογο που είμαστε και κάνοντας το </a:t>
            </a:r>
            <a:r>
              <a:rPr lang="en-US" dirty="0"/>
              <a:t>stat </a:t>
            </a:r>
            <a:r>
              <a:rPr lang="el-GR" dirty="0"/>
              <a:t>φα</a:t>
            </a:r>
            <a:r>
              <a:rPr lang="en-US" dirty="0" err="1"/>
              <a:t>ί</a:t>
            </a:r>
            <a:r>
              <a:rPr lang="el-GR" dirty="0" err="1"/>
              <a:t>νονται</a:t>
            </a:r>
            <a:r>
              <a:rPr lang="el-GR" dirty="0"/>
              <a:t> στην οθόνη </a:t>
            </a:r>
            <a:r>
              <a:rPr lang="el-GR" dirty="0" err="1"/>
              <a:t>πληροφορ</a:t>
            </a:r>
            <a:r>
              <a:rPr lang="en-US" dirty="0" err="1"/>
              <a:t>ί</a:t>
            </a:r>
            <a:r>
              <a:rPr lang="el-GR" dirty="0" err="1"/>
              <a:t>ες</a:t>
            </a:r>
            <a:r>
              <a:rPr lang="el-GR" dirty="0"/>
              <a:t> του αρχείου πχ </a:t>
            </a:r>
            <a:r>
              <a:rPr lang="el-GR" dirty="0" err="1"/>
              <a:t>βέπουμε</a:t>
            </a:r>
            <a:r>
              <a:rPr lang="el-GR" dirty="0"/>
              <a:t> το </a:t>
            </a:r>
            <a:r>
              <a:rPr lang="en-US" dirty="0"/>
              <a:t>size </a:t>
            </a:r>
            <a:r>
              <a:rPr lang="el-GR" dirty="0"/>
              <a:t>είναι 0 αφού μόλις </a:t>
            </a:r>
            <a:r>
              <a:rPr lang="el-GR" dirty="0" err="1"/>
              <a:t>εδημιουργήσαμε</a:t>
            </a:r>
            <a:r>
              <a:rPr lang="el-GR" dirty="0"/>
              <a:t> το αρχείο και δεν </a:t>
            </a:r>
            <a:r>
              <a:rPr lang="el-GR" dirty="0" err="1"/>
              <a:t>εβάλαμε</a:t>
            </a:r>
            <a:r>
              <a:rPr lang="el-GR" dirty="0"/>
              <a:t> κάτι μέσα απλά </a:t>
            </a:r>
            <a:r>
              <a:rPr lang="el-GR" dirty="0" err="1"/>
              <a:t>εκάμαμε</a:t>
            </a:r>
            <a:r>
              <a:rPr lang="el-GR" dirty="0"/>
              <a:t> το </a:t>
            </a:r>
            <a:r>
              <a:rPr lang="en-US" dirty="0"/>
              <a:t>touch </a:t>
            </a:r>
            <a:r>
              <a:rPr lang="en-US" dirty="0" err="1"/>
              <a:t>ά</a:t>
            </a:r>
            <a:r>
              <a:rPr lang="el-GR" dirty="0" err="1"/>
              <a:t>ρα</a:t>
            </a:r>
            <a:r>
              <a:rPr lang="el-GR" dirty="0"/>
              <a:t> </a:t>
            </a:r>
            <a:r>
              <a:rPr lang="el-GR" dirty="0" err="1"/>
              <a:t>εδημιουργήθηκε</a:t>
            </a:r>
            <a:r>
              <a:rPr lang="el-GR" dirty="0"/>
              <a:t> μόνο το </a:t>
            </a:r>
            <a:r>
              <a:rPr lang="en-US" dirty="0" err="1"/>
              <a:t>inode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Στη συν</a:t>
            </a:r>
            <a:r>
              <a:rPr lang="en-US" dirty="0" err="1"/>
              <a:t>έ</a:t>
            </a:r>
            <a:r>
              <a:rPr lang="el-GR" dirty="0" err="1"/>
              <a:t>χεια</a:t>
            </a:r>
            <a:r>
              <a:rPr lang="el-GR" dirty="0"/>
              <a:t> με την </a:t>
            </a:r>
            <a:r>
              <a:rPr lang="en-US" dirty="0" err="1"/>
              <a:t>fwrite</a:t>
            </a:r>
            <a:r>
              <a:rPr lang="en-US" dirty="0"/>
              <a:t> </a:t>
            </a:r>
            <a:r>
              <a:rPr lang="el-GR" dirty="0" err="1"/>
              <a:t>εγράψαμε</a:t>
            </a:r>
            <a:r>
              <a:rPr lang="el-GR" dirty="0"/>
              <a:t> </a:t>
            </a:r>
            <a:r>
              <a:rPr lang="en-US" dirty="0"/>
              <a:t>hello world </a:t>
            </a:r>
            <a:r>
              <a:rPr lang="el-GR" dirty="0"/>
              <a:t>μέσα στο αρχείο και </a:t>
            </a:r>
            <a:r>
              <a:rPr lang="el-GR" dirty="0" err="1"/>
              <a:t>εμ</a:t>
            </a:r>
            <a:r>
              <a:rPr lang="el-GR" dirty="0"/>
              <a:t> την </a:t>
            </a:r>
            <a:r>
              <a:rPr lang="en-US" dirty="0" err="1"/>
              <a:t>fread</a:t>
            </a:r>
            <a:r>
              <a:rPr lang="en-US" dirty="0"/>
              <a:t> </a:t>
            </a:r>
            <a:r>
              <a:rPr lang="el-GR" dirty="0"/>
              <a:t>παίρνουμε το περιεχόμενο του αρχείου και το </a:t>
            </a:r>
            <a:r>
              <a:rPr lang="el-GR" dirty="0" err="1"/>
              <a:t>εμφαν</a:t>
            </a:r>
            <a:r>
              <a:rPr lang="en-US" dirty="0" err="1"/>
              <a:t>ί</a:t>
            </a:r>
            <a:r>
              <a:rPr lang="el-GR" dirty="0" err="1"/>
              <a:t>ζουμε</a:t>
            </a:r>
            <a:r>
              <a:rPr lang="el-GR" dirty="0"/>
              <a:t> στην οθόνη</a:t>
            </a:r>
          </a:p>
          <a:p>
            <a:endParaRPr lang="el-GR" dirty="0"/>
          </a:p>
          <a:p>
            <a:r>
              <a:rPr lang="el-GR" dirty="0"/>
              <a:t>Μετά αλλάξαμε τα </a:t>
            </a:r>
            <a:r>
              <a:rPr lang="en-US" dirty="0"/>
              <a:t>permissions </a:t>
            </a:r>
            <a:r>
              <a:rPr lang="el-GR" dirty="0"/>
              <a:t>του αρχείου σε καθόλου ακόμα και για τον </a:t>
            </a:r>
            <a:r>
              <a:rPr lang="en-US" dirty="0"/>
              <a:t>owner </a:t>
            </a:r>
            <a:r>
              <a:rPr lang="el-GR" dirty="0"/>
              <a:t>που είμαστε εμείς και βλέπουμε μετά </a:t>
            </a:r>
            <a:r>
              <a:rPr lang="el-GR" dirty="0" err="1"/>
              <a:t>προσπαθόντας</a:t>
            </a:r>
            <a:r>
              <a:rPr lang="el-GR" dirty="0"/>
              <a:t> να κάνουμε </a:t>
            </a:r>
            <a:r>
              <a:rPr lang="en-US" dirty="0" err="1"/>
              <a:t>fopen</a:t>
            </a:r>
            <a:r>
              <a:rPr lang="en-US" dirty="0"/>
              <a:t> </a:t>
            </a:r>
            <a:r>
              <a:rPr lang="el-GR" dirty="0"/>
              <a:t>το αρχείο παίρνουμε </a:t>
            </a:r>
            <a:r>
              <a:rPr lang="en-US" dirty="0"/>
              <a:t>permission denied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8019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Η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Laravel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ακολουθεί την αρχιτεκτονική του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Model View Controller. </a:t>
            </a: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b="1" i="0" u="none">
                <a:solidFill>
                  <a:srgbClr val="300D4F"/>
                </a:solidFill>
                <a:effectLst/>
                <a:latin typeface="Maison Neue"/>
              </a:rPr>
              <a:t>Model </a:t>
            </a:r>
          </a:p>
          <a:p>
            <a:pPr marL="171450" indent="-171450">
              <a:buFontTx/>
              <a:buChar char="-"/>
            </a:pP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Περιέχει τα </a:t>
            </a:r>
            <a:r>
              <a:rPr lang="el-GR" b="1" i="0" u="none">
                <a:solidFill>
                  <a:srgbClr val="300D4F"/>
                </a:solidFill>
                <a:effectLst/>
                <a:latin typeface="Maison Neue"/>
              </a:rPr>
              <a:t>δεδομένα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 και κάποιες βασικές λειτουργίες για τα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objects.</a:t>
            </a:r>
          </a:p>
          <a:p>
            <a:pPr marL="171450" indent="-171450">
              <a:buFontTx/>
              <a:buChar char="-"/>
            </a:pPr>
            <a:endParaRPr lang="en-US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r>
              <a:rPr lang="en-US" b="1" i="0" u="none">
                <a:solidFill>
                  <a:srgbClr val="300D4F"/>
                </a:solidFill>
                <a:effectLst/>
                <a:latin typeface="Maison Neue"/>
              </a:rPr>
              <a:t>2. View </a:t>
            </a:r>
          </a:p>
          <a:p>
            <a:pPr marL="171450" indent="-171450">
              <a:buFontTx/>
              <a:buChar char="-"/>
            </a:pP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Είναι το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user interface</a:t>
            </a: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endParaRPr lang="en-US" b="1" i="0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b="1" i="0">
                <a:solidFill>
                  <a:srgbClr val="300D4F"/>
                </a:solidFill>
                <a:effectLst/>
                <a:latin typeface="Maison Neue"/>
              </a:rPr>
              <a:t>3. </a:t>
            </a:r>
            <a:r>
              <a:rPr lang="en-US" b="1" i="0">
                <a:solidFill>
                  <a:srgbClr val="300D4F"/>
                </a:solidFill>
                <a:effectLst/>
                <a:latin typeface="Maison Neue"/>
              </a:rPr>
              <a:t>Controller:</a:t>
            </a:r>
          </a:p>
          <a:p>
            <a:pPr marL="171450" indent="-171450">
              <a:buFontTx/>
              <a:buChar char="-"/>
            </a:pP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controller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λαμβάνει σήματα από το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user input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(από το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view)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και στέλνει το ανάλογο σήμα στο μοντέλο έτσι ώστε να πιάσει δεδομένα. </a:t>
            </a:r>
          </a:p>
          <a:p>
            <a:pPr marL="171450" indent="-171450">
              <a:buFontTx/>
              <a:buChar char="-"/>
            </a:pP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Αφού πιάσουμε τα δεδομένα από το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model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τα στέλνουμε στο </a:t>
            </a:r>
            <a:r>
              <a:rPr lang="en-US" b="0" i="0" u="none">
                <a:solidFill>
                  <a:srgbClr val="300D4F"/>
                </a:solidFill>
                <a:effectLst/>
                <a:latin typeface="Maison Neue"/>
              </a:rPr>
              <a:t>view </a:t>
            </a:r>
            <a:r>
              <a:rPr lang="el-GR" b="0" i="0" u="none">
                <a:solidFill>
                  <a:srgbClr val="300D4F"/>
                </a:solidFill>
                <a:effectLst/>
                <a:latin typeface="Maison Neue"/>
              </a:rPr>
              <a:t>έτσι ώστε να τα εμφανίσουμε.</a:t>
            </a:r>
          </a:p>
          <a:p>
            <a:pPr marL="0" indent="0">
              <a:buFontTx/>
              <a:buNone/>
            </a:pP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endParaRPr lang="el-GR" b="0" i="0" u="none">
              <a:solidFill>
                <a:srgbClr val="300D4F"/>
              </a:solidFill>
              <a:effectLst/>
              <a:latin typeface="Maison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7579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Τώρα θα δούμε το </a:t>
            </a:r>
            <a:r>
              <a:rPr lang="en-US" dirty="0"/>
              <a:t>file structure </a:t>
            </a:r>
            <a:r>
              <a:rPr lang="el-GR" dirty="0"/>
              <a:t>ενός </a:t>
            </a:r>
            <a:r>
              <a:rPr lang="en-US" dirty="0"/>
              <a:t>Laravel Project. </a:t>
            </a:r>
            <a:br>
              <a:rPr lang="en-US" dirty="0"/>
            </a:br>
            <a:endParaRPr lang="el-GR" dirty="0"/>
          </a:p>
          <a:p>
            <a:r>
              <a:rPr lang="el-GR" dirty="0"/>
              <a:t>Όπως είπαμε και προηγουμένως, έχουμε 4 </a:t>
            </a:r>
            <a:r>
              <a:rPr lang="en-US" dirty="0"/>
              <a:t>main components. </a:t>
            </a:r>
            <a:br>
              <a:rPr lang="en-US" dirty="0"/>
            </a:br>
            <a:r>
              <a:rPr lang="el-GR" dirty="0"/>
              <a:t>Βλέπουμε ότι οι </a:t>
            </a:r>
            <a:r>
              <a:rPr lang="en-US" dirty="0"/>
              <a:t>controllers </a:t>
            </a:r>
            <a:r>
              <a:rPr lang="el-GR" dirty="0"/>
              <a:t>βρίσκονται στον φάκελο </a:t>
            </a:r>
            <a:r>
              <a:rPr lang="en-US" dirty="0"/>
              <a:t>Http/Controller, </a:t>
            </a:r>
            <a:r>
              <a:rPr lang="el-GR" dirty="0"/>
              <a:t>τα </a:t>
            </a:r>
            <a:r>
              <a:rPr lang="en-US" dirty="0"/>
              <a:t>Model </a:t>
            </a:r>
            <a:r>
              <a:rPr lang="el-GR" dirty="0"/>
              <a:t>στον φάκελο </a:t>
            </a:r>
            <a:r>
              <a:rPr lang="en-US" dirty="0"/>
              <a:t>app/Models </a:t>
            </a:r>
            <a:r>
              <a:rPr lang="el-GR" dirty="0"/>
              <a:t>και τα </a:t>
            </a:r>
            <a:r>
              <a:rPr lang="en-US" dirty="0"/>
              <a:t>views </a:t>
            </a:r>
            <a:r>
              <a:rPr lang="el-GR" dirty="0"/>
              <a:t>στον φάκελο </a:t>
            </a:r>
            <a:r>
              <a:rPr lang="en-US" dirty="0"/>
              <a:t>resources/views</a:t>
            </a:r>
            <a:r>
              <a:rPr lang="el-GR" dirty="0"/>
              <a:t> και τα </a:t>
            </a:r>
            <a:r>
              <a:rPr lang="en-US" dirty="0"/>
              <a:t>routes </a:t>
            </a:r>
            <a:r>
              <a:rPr lang="el-GR" dirty="0"/>
              <a:t>στο φάκελο </a:t>
            </a:r>
            <a:r>
              <a:rPr lang="en-US" dirty="0"/>
              <a:t>routes.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9857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Τώρα θα σας παρουσιάσουμε ένα</a:t>
            </a:r>
            <a:r>
              <a:rPr lang="en-US"/>
              <a:t> </a:t>
            </a:r>
            <a:r>
              <a:rPr lang="el-GR"/>
              <a:t>άλλο παράδειγμα χρήσης της </a:t>
            </a:r>
            <a:r>
              <a:rPr lang="en-US"/>
              <a:t>Laravel.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Ένα σημαντικό κομμάτι της υλοποίησης είναι τα </a:t>
            </a:r>
            <a:r>
              <a:rPr lang="en-US"/>
              <a:t>Routes. </a:t>
            </a:r>
            <a:br>
              <a:rPr lang="el-GR"/>
            </a:br>
            <a:br>
              <a:rPr lang="el-GR"/>
            </a:br>
            <a:r>
              <a:rPr lang="el-GR"/>
              <a:t>Εδώ, όπως βλέπουμε και στο παράδειγμα μπορούμε να ορίσουμε ποια συνάρτηση από τους </a:t>
            </a:r>
            <a:r>
              <a:rPr lang="en-US"/>
              <a:t>Controller </a:t>
            </a:r>
            <a:r>
              <a:rPr lang="el-GR"/>
              <a:t>θα καλείτε όταν ό χρήστης επισκεφτεί ένα </a:t>
            </a:r>
            <a:r>
              <a:rPr lang="en-US"/>
              <a:t>URL.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r>
              <a:rPr lang="el-GR"/>
              <a:t>Για παράδειγμα, μπορούμε να δούμε πως το </a:t>
            </a:r>
            <a:r>
              <a:rPr lang="en-US"/>
              <a:t>route </a:t>
            </a:r>
            <a:r>
              <a:rPr lang="el-GR"/>
              <a:t>που αφορά την εμφάνιση των </a:t>
            </a:r>
            <a:r>
              <a:rPr lang="en-US"/>
              <a:t>clients </a:t>
            </a:r>
            <a:r>
              <a:rPr lang="el-GR"/>
              <a:t>στην οθόνη (</a:t>
            </a:r>
            <a:r>
              <a:rPr lang="en-US"/>
              <a:t>/admin/clients) </a:t>
            </a:r>
            <a:r>
              <a:rPr lang="el-GR"/>
              <a:t>επιστρέφει την </a:t>
            </a:r>
            <a:r>
              <a:rPr lang="en-US"/>
              <a:t>function </a:t>
            </a:r>
            <a:r>
              <a:rPr lang="en-US" err="1"/>
              <a:t>GetClients</a:t>
            </a:r>
            <a:r>
              <a:rPr lang="en-US"/>
              <a:t>() </a:t>
            </a:r>
            <a:r>
              <a:rPr lang="el-GR"/>
              <a:t>του </a:t>
            </a:r>
            <a:r>
              <a:rPr lang="en-US"/>
              <a:t>controller </a:t>
            </a: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ClientsController</a:t>
            </a:r>
            <a:r>
              <a:rPr lang="en-US"/>
              <a:t>, </a:t>
            </a:r>
            <a:r>
              <a:rPr lang="el-GR"/>
              <a:t>που όπως θα δούμε στην συνέχεια επιστρέφει ένα </a:t>
            </a:r>
            <a:r>
              <a:rPr lang="en-US"/>
              <a:t>view </a:t>
            </a:r>
            <a:r>
              <a:rPr lang="el-GR"/>
              <a:t>με όλους τους </a:t>
            </a:r>
            <a:r>
              <a:rPr lang="en-US"/>
              <a:t>clients.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10982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Τώρα θα δούμε πιο αναλυτικά κάποια </a:t>
            </a:r>
            <a:r>
              <a:rPr lang="en-US"/>
              <a:t>functions </a:t>
            </a:r>
            <a:r>
              <a:rPr lang="el-GR"/>
              <a:t>του </a:t>
            </a:r>
            <a:r>
              <a:rPr lang="en-US"/>
              <a:t>Controller.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Συνηθώς κάθε </a:t>
            </a:r>
            <a:r>
              <a:rPr lang="en-US"/>
              <a:t>controller </a:t>
            </a:r>
            <a:r>
              <a:rPr lang="el-GR"/>
              <a:t>περιέχει 4 κύρια </a:t>
            </a:r>
            <a:r>
              <a:rPr lang="en-US"/>
              <a:t>functions. </a:t>
            </a: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Πιο συγκεκριμένα, έχουμε την συνάρτηση </a:t>
            </a:r>
            <a:r>
              <a:rPr lang="en-US"/>
              <a:t>Index </a:t>
            </a:r>
            <a:r>
              <a:rPr lang="el-GR"/>
              <a:t>που αφορά την εμφάνιση όλων των </a:t>
            </a:r>
            <a:r>
              <a:rPr lang="en-US"/>
              <a:t>clients </a:t>
            </a:r>
            <a:r>
              <a:rPr lang="el-GR"/>
              <a:t>του συστήματος.</a:t>
            </a:r>
            <a:br>
              <a:rPr lang="el-GR"/>
            </a:br>
            <a:r>
              <a:rPr lang="el-GR"/>
              <a:t>Αρχικά παίρνει όλους τους χρήστες από το αντίστοιχο μοντέλο, μετά τα στέλνει σε ένα </a:t>
            </a:r>
            <a:r>
              <a:rPr lang="en-US"/>
              <a:t>view </a:t>
            </a:r>
            <a:r>
              <a:rPr lang="el-GR"/>
              <a:t>και επιστρέφει το </a:t>
            </a:r>
            <a:r>
              <a:rPr lang="en-US"/>
              <a:t>view.</a:t>
            </a: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Επίσης έχουμε την συνάρτηση </a:t>
            </a:r>
            <a:r>
              <a:rPr lang="en-US"/>
              <a:t>Create </a:t>
            </a:r>
            <a:r>
              <a:rPr lang="el-GR"/>
              <a:t>αφορά την δημιουργία ενός νέου χρήστη.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9133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Έχουμε επίσης την λειτουργία </a:t>
            </a:r>
            <a:r>
              <a:rPr lang="en-US"/>
              <a:t>Edit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l-GR"/>
          </a:p>
          <a:p>
            <a:pPr marL="171450" indent="-171450">
              <a:buFontTx/>
              <a:buChar char="-"/>
            </a:pPr>
            <a:r>
              <a:rPr lang="el-GR"/>
              <a:t>Με την οποία επεξεργαζόμαστε τα στοιχεία ενός συγκεκριμένου </a:t>
            </a:r>
            <a:r>
              <a:rPr lang="en-US"/>
              <a:t>Client</a:t>
            </a:r>
          </a:p>
          <a:p>
            <a:pPr marL="171450" indent="-171450">
              <a:buFontTx/>
              <a:buChar char="-"/>
            </a:pPr>
            <a:r>
              <a:rPr lang="el-GR"/>
              <a:t>Χρησιμοποιώντας το </a:t>
            </a:r>
            <a:r>
              <a:rPr lang="en-US" err="1"/>
              <a:t>ClientId</a:t>
            </a:r>
            <a:r>
              <a:rPr lang="en-US"/>
              <a:t> </a:t>
            </a:r>
            <a:r>
              <a:rPr lang="el-GR"/>
              <a:t>το οποίο περνούμε ως όρισμα στην </a:t>
            </a:r>
            <a:r>
              <a:rPr lang="en-US"/>
              <a:t>function</a:t>
            </a:r>
            <a:r>
              <a:rPr lang="el-GR"/>
              <a:t>, κάνουμε ένα </a:t>
            </a:r>
            <a:r>
              <a:rPr lang="en-US"/>
              <a:t>query </a:t>
            </a:r>
            <a:r>
              <a:rPr lang="el-GR"/>
              <a:t>στην βάση και να βρούμε τον χρήστη που θέλουμε να τροποποιήσουμε</a:t>
            </a:r>
          </a:p>
          <a:p>
            <a:pPr marL="171450" indent="-171450">
              <a:buFontTx/>
              <a:buChar char="-"/>
            </a:pPr>
            <a:r>
              <a:rPr lang="el-GR"/>
              <a:t>Μετά όπως και στις άλλες </a:t>
            </a:r>
            <a:r>
              <a:rPr lang="en-US"/>
              <a:t>function </a:t>
            </a:r>
            <a:r>
              <a:rPr lang="el-GR"/>
              <a:t>επιστρέφουμε ένα </a:t>
            </a:r>
            <a:r>
              <a:rPr lang="en-US"/>
              <a:t>View </a:t>
            </a:r>
            <a:r>
              <a:rPr lang="el-GR"/>
              <a:t>που αφορά το </a:t>
            </a:r>
            <a:r>
              <a:rPr lang="en-US"/>
              <a:t>edit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19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9243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2548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Τέλος έχουμε την συνάρτηση </a:t>
            </a:r>
            <a:r>
              <a:rPr lang="en-US"/>
              <a:t>View </a:t>
            </a:r>
            <a:r>
              <a:rPr lang="el-GR"/>
              <a:t>η οποία εμφανίζει τα στοιχεία ενός χρήστη στην οθόνη. </a:t>
            </a:r>
            <a:br>
              <a:rPr lang="el-GR"/>
            </a:br>
            <a:br>
              <a:rPr lang="el-GR"/>
            </a:br>
            <a:r>
              <a:rPr lang="el-GR"/>
              <a:t>Παίρνει ως παράμετρο το </a:t>
            </a:r>
            <a:r>
              <a:rPr lang="en-US"/>
              <a:t>Id </a:t>
            </a:r>
            <a:r>
              <a:rPr lang="el-GR"/>
              <a:t>του </a:t>
            </a:r>
            <a:r>
              <a:rPr lang="en-US"/>
              <a:t>user </a:t>
            </a:r>
            <a:r>
              <a:rPr lang="el-GR"/>
              <a:t>έτσι ώστε να βρει τα στοιχεία  του από το μοντέλο και στην συνέχεια επιστρέφει το </a:t>
            </a:r>
            <a:r>
              <a:rPr lang="en-US"/>
              <a:t>view </a:t>
            </a:r>
            <a:r>
              <a:rPr lang="el-GR"/>
              <a:t>που αφορά την εμφάνιση των στοιχείων του </a:t>
            </a:r>
            <a:r>
              <a:rPr lang="en-US"/>
              <a:t>user.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9804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Στο συγκεκριμένο </a:t>
            </a:r>
            <a:r>
              <a:rPr lang="en-US"/>
              <a:t>project, </a:t>
            </a:r>
            <a:r>
              <a:rPr lang="el-GR"/>
              <a:t>είχαμε χρησιμοποιήσει </a:t>
            </a:r>
            <a:r>
              <a:rPr lang="en-US"/>
              <a:t>blades </a:t>
            </a:r>
            <a:r>
              <a:rPr lang="el-GR"/>
              <a:t>για να υλοποιήσουμε τα </a:t>
            </a:r>
            <a:r>
              <a:rPr lang="en-US"/>
              <a:t>View Components. </a:t>
            </a:r>
            <a:endParaRPr lang="el-GR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(μπορούν να υλοποιηθούν με </a:t>
            </a:r>
            <a:r>
              <a:rPr lang="en-US" err="1"/>
              <a:t>vue</a:t>
            </a:r>
            <a:r>
              <a:rPr lang="en-US"/>
              <a:t> </a:t>
            </a:r>
            <a:r>
              <a:rPr lang="el-GR"/>
              <a:t>και </a:t>
            </a:r>
            <a:r>
              <a:rPr lang="el-GR" err="1"/>
              <a:t>αλλα</a:t>
            </a:r>
            <a:r>
              <a:rPr lang="el-GR"/>
              <a:t>) 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Τα </a:t>
            </a:r>
            <a:r>
              <a:rPr lang="en-US"/>
              <a:t>blade </a:t>
            </a:r>
            <a:r>
              <a:rPr lang="el-GR"/>
              <a:t>είναι ένα </a:t>
            </a:r>
            <a:r>
              <a:rPr lang="en-US"/>
              <a:t>powerful</a:t>
            </a:r>
            <a:r>
              <a:rPr lang="el-GR"/>
              <a:t> </a:t>
            </a:r>
            <a:r>
              <a:rPr lang="en-US"/>
              <a:t>templating engine </a:t>
            </a:r>
            <a:r>
              <a:rPr lang="el-GR"/>
              <a:t>το οποίο περιλαμβάνεται στην </a:t>
            </a:r>
            <a:r>
              <a:rPr lang="en-US"/>
              <a:t>Laravel.</a:t>
            </a:r>
            <a:br>
              <a:rPr lang="en-US"/>
            </a:b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l-GR"/>
              <a:t>Στο κομμάτι του κώδικα που φαίνεται στην οθόνη μπορούμε να δούμε ότι χρησιμοποιούμε την μεταβλητή </a:t>
            </a:r>
            <a:r>
              <a:rPr lang="en-US"/>
              <a:t>$Clients </a:t>
            </a:r>
            <a:r>
              <a:rPr lang="el-GR"/>
              <a:t>η οποία περιέχει τα δεδομένα που στείλαμε στο </a:t>
            </a:r>
            <a:r>
              <a:rPr lang="en-US"/>
              <a:t>View</a:t>
            </a:r>
            <a:r>
              <a:rPr lang="el-GR"/>
              <a:t> από τον </a:t>
            </a:r>
            <a:r>
              <a:rPr lang="en-US"/>
              <a:t>Controller.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8564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Τώρα θα δούμε το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interface 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του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project 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μας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Μόλις συνδεθεί ένας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admin 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στο σύστημα, η πρώτη σελίδα που του προβάλλεται είναι το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Dashboard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Επίσης από το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main navigation bar 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στα αριστερά μπορούμε να μεταφερθούμε στις διάφορες σελίδες του συστήματος.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90372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Πατώντας το κουμπί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Clients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βλέπουμε όλους τους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Clients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που υπάρχουν αυτή τη στιγμή</a:t>
            </a:r>
          </a:p>
          <a:p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Παρατηρούμε ότι ένας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admin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του συστήματος έχει την δυνατότητα να δημιουργήσει ένα νέο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client, 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να τροποποιήσει και να δει τα στοιχεία του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client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οι οποίες είναι οι λειτουργίες που αναλύσαμε προηγουμένως.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01846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Εδώ βλέπουμε την φόρμα για την δημιουργία ενός </a:t>
            </a:r>
            <a:r>
              <a:rPr lang="en-US"/>
              <a:t>Client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59805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Κάνοντας κλικ στο κουμπί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edit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ένας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admin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μπορεί να τροποποιήσει όλα τα στοιχεία ενός χρήστη. 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79176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Κάνοντας κλικ στο κουμπί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view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ένας </a:t>
            </a:r>
            <a:r>
              <a:rPr lang="el-G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admin</a:t>
            </a:r>
            <a:r>
              <a:rPr lang="el-G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μπορεί να δει όλα τα στοιχεία ενός χρήστη και μπορεί να διαγράψει τον λογαριασμό του. 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5164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υλοποιήσουμε τον </a:t>
            </a:r>
            <a:r>
              <a:rPr lang="en-US"/>
              <a:t>ftp client </a:t>
            </a:r>
            <a:r>
              <a:rPr lang="el-GR"/>
              <a:t>αρχικά δημιουργήσαμε ένα </a:t>
            </a:r>
            <a:r>
              <a:rPr lang="en-US"/>
              <a:t>class </a:t>
            </a:r>
            <a:r>
              <a:rPr lang="el-GR"/>
              <a:t>που ονομάσαμε </a:t>
            </a:r>
            <a:r>
              <a:rPr lang="en-US"/>
              <a:t>ftp </a:t>
            </a:r>
            <a:r>
              <a:rPr lang="el-GR"/>
              <a:t>και στον </a:t>
            </a:r>
            <a:r>
              <a:rPr lang="en-US"/>
              <a:t>constructor </a:t>
            </a:r>
            <a:r>
              <a:rPr lang="el-GR"/>
              <a:t>του περνούμε μέσα τον </a:t>
            </a:r>
            <a:r>
              <a:rPr lang="en-US"/>
              <a:t>host, </a:t>
            </a:r>
            <a:r>
              <a:rPr lang="el-GR"/>
              <a:t>τον </a:t>
            </a:r>
            <a:r>
              <a:rPr lang="en-US"/>
              <a:t>user </a:t>
            </a:r>
            <a:r>
              <a:rPr lang="el-GR"/>
              <a:t>και τον κωδικό του και το </a:t>
            </a:r>
            <a:r>
              <a:rPr lang="en-US"/>
              <a:t>port </a:t>
            </a:r>
            <a:r>
              <a:rPr lang="el-GR"/>
              <a:t>και </a:t>
            </a:r>
            <a:r>
              <a:rPr lang="en-US"/>
              <a:t>mode </a:t>
            </a:r>
            <a:r>
              <a:rPr lang="el-GR"/>
              <a:t>που είναι </a:t>
            </a:r>
            <a:r>
              <a:rPr lang="en-US"/>
              <a:t>by default 21 </a:t>
            </a:r>
            <a:r>
              <a:rPr lang="el-GR"/>
              <a:t>και </a:t>
            </a:r>
            <a:r>
              <a:rPr lang="en-US"/>
              <a:t>ascii </a:t>
            </a:r>
            <a:br>
              <a:rPr lang="en-US"/>
            </a:br>
            <a:br>
              <a:rPr lang="en-US"/>
            </a:br>
            <a:r>
              <a:rPr lang="el-GR"/>
              <a:t>η </a:t>
            </a:r>
            <a:r>
              <a:rPr lang="en-US"/>
              <a:t>php </a:t>
            </a:r>
            <a:r>
              <a:rPr lang="el-GR"/>
              <a:t>παρέχει συναρτήσεις που αφορούν τον </a:t>
            </a:r>
            <a:r>
              <a:rPr lang="en-US"/>
              <a:t>ftp </a:t>
            </a:r>
            <a:r>
              <a:rPr lang="el-GR"/>
              <a:t>οπότε ήταν γενικά εύκολο να υλοποιήσουμε τον </a:t>
            </a:r>
            <a:r>
              <a:rPr lang="en-US"/>
              <a:t>ftp client </a:t>
            </a:r>
            <a:r>
              <a:rPr lang="el-GR"/>
              <a:t>και δεν πήρε πάνω από 300 γραμμές κώδικα για να τον ολοκληρώσουμε</a:t>
            </a:r>
          </a:p>
          <a:p>
            <a:br>
              <a:rPr lang="el-GR"/>
            </a:br>
            <a:r>
              <a:rPr lang="el-GR"/>
              <a:t>Αρχικά ανοίγουμε το</a:t>
            </a:r>
            <a:r>
              <a:rPr lang="en-US"/>
              <a:t> connection </a:t>
            </a:r>
            <a:r>
              <a:rPr lang="el-GR"/>
              <a:t>στον </a:t>
            </a:r>
            <a:r>
              <a:rPr lang="en-US"/>
              <a:t>host </a:t>
            </a:r>
            <a:r>
              <a:rPr lang="el-GR"/>
              <a:t>και</a:t>
            </a:r>
            <a:r>
              <a:rPr lang="en-US"/>
              <a:t> port </a:t>
            </a:r>
            <a:r>
              <a:rPr lang="el-GR"/>
              <a:t>που δόθηκαν χρησιμοποιώντας</a:t>
            </a:r>
            <a:r>
              <a:rPr lang="en-US"/>
              <a:t> </a:t>
            </a:r>
            <a:r>
              <a:rPr lang="el-GR"/>
              <a:t>την </a:t>
            </a:r>
            <a:r>
              <a:rPr lang="en-US" err="1"/>
              <a:t>ftp_connect</a:t>
            </a:r>
            <a:r>
              <a:rPr lang="en-US"/>
              <a:t> </a:t>
            </a:r>
            <a:r>
              <a:rPr lang="el-GR"/>
              <a:t>και κάνουμε </a:t>
            </a:r>
            <a:r>
              <a:rPr lang="en-US"/>
              <a:t>login </a:t>
            </a:r>
            <a:r>
              <a:rPr lang="el-GR"/>
              <a:t>με τα </a:t>
            </a:r>
            <a:r>
              <a:rPr lang="en-US"/>
              <a:t>credentials </a:t>
            </a:r>
            <a:r>
              <a:rPr lang="el-GR"/>
              <a:t>που δόθηκαν χρησιμοποιώντας την </a:t>
            </a:r>
            <a:r>
              <a:rPr lang="en-US" err="1"/>
              <a:t>ftp_login</a:t>
            </a:r>
            <a:br>
              <a:rPr lang="el-GR"/>
            </a:br>
            <a:r>
              <a:rPr lang="el-GR"/>
              <a:t>αν όλα πάνε καλά και άνοιξε το </a:t>
            </a:r>
            <a:r>
              <a:rPr lang="en-US"/>
              <a:t>connection </a:t>
            </a:r>
            <a:r>
              <a:rPr lang="el-GR"/>
              <a:t>και ήταν σωστά τα </a:t>
            </a:r>
            <a:r>
              <a:rPr lang="en-US"/>
              <a:t>credentials, </a:t>
            </a:r>
            <a:r>
              <a:rPr lang="el-GR"/>
              <a:t>τότε στέλνουμε ότι θέλουμε να ανοίξουμε </a:t>
            </a:r>
            <a:r>
              <a:rPr lang="en-US"/>
              <a:t>passive connection </a:t>
            </a:r>
            <a:r>
              <a:rPr lang="el-GR"/>
              <a:t>για να στείλουμε δεδομένα χρησιμοποιώντας την </a:t>
            </a:r>
            <a:r>
              <a:rPr lang="en-US" err="1"/>
              <a:t>ftp_pasv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8007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Δημιουργήσαμε όλες τις πιο κάτω συναρτήσεις και βλέπουμε δίπλα το αποτέλεσμα που παίρνουμε όταν εκτελέσουμε το πρόγραμμα</a:t>
            </a:r>
            <a:endParaRPr lang="en-US"/>
          </a:p>
          <a:p>
            <a:r>
              <a:rPr lang="el-GR"/>
              <a:t>Τώρα θα δούμε</a:t>
            </a:r>
            <a:r>
              <a:rPr lang="en-US"/>
              <a:t> </a:t>
            </a:r>
            <a:r>
              <a:rPr lang="el-GR"/>
              <a:t>πιο αναλυτικά την λειτουργία</a:t>
            </a:r>
            <a:r>
              <a:rPr lang="en-US"/>
              <a:t> </a:t>
            </a:r>
            <a:r>
              <a:rPr lang="el-GR"/>
              <a:t>της κ</a:t>
            </a:r>
            <a:r>
              <a:rPr lang="en-US" err="1"/>
              <a:t>ά</a:t>
            </a:r>
            <a:r>
              <a:rPr lang="el-GR"/>
              <a:t>θε συνάρτησης και το αποτέλεσμά της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98228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υλοποιήσουμε την δημιουργία ενός καταλόγου, χρησιμοποιήσαμε την </a:t>
            </a:r>
            <a:r>
              <a:rPr lang="en-US" err="1"/>
              <a:t>ftp_mkdir</a:t>
            </a:r>
            <a:r>
              <a:rPr lang="en-US"/>
              <a:t> </a:t>
            </a:r>
            <a:r>
              <a:rPr lang="el-GR"/>
              <a:t>που προσφέρει η </a:t>
            </a:r>
            <a:r>
              <a:rPr lang="en-US"/>
              <a:t>php</a:t>
            </a:r>
            <a:r>
              <a:rPr lang="el-GR"/>
              <a:t>. </a:t>
            </a:r>
          </a:p>
          <a:p>
            <a:r>
              <a:rPr lang="el-GR"/>
              <a:t>Δίνοντας το </a:t>
            </a:r>
            <a:r>
              <a:rPr lang="en-US"/>
              <a:t>connection </a:t>
            </a:r>
            <a:r>
              <a:rPr lang="el-GR"/>
              <a:t>που δημιουργήσαμε πιο πριν και το όνομα που θέλουμε να δώσουμε στον κατάλογο, δημιουργείται ο αντίστοιχος κατάλογος στον </a:t>
            </a:r>
            <a:r>
              <a:rPr lang="en-US" err="1"/>
              <a:t>ftpadmin</a:t>
            </a:r>
            <a:r>
              <a:rPr lang="en-US"/>
              <a:t> </a:t>
            </a:r>
            <a:r>
              <a:rPr lang="en-US" err="1"/>
              <a:t>ό</a:t>
            </a:r>
            <a:r>
              <a:rPr lang="el-GR"/>
              <a:t>πως φαίνεται και στην εικόνα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29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4939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</a:t>
            </a:r>
            <a:r>
              <a:rPr lang="el-GR"/>
              <a:t>ένα μέρος της παρουσίασης μας αφορά την </a:t>
            </a:r>
            <a:r>
              <a:rPr lang="en-US"/>
              <a:t>PHP </a:t>
            </a:r>
            <a:r>
              <a:rPr lang="el-GR"/>
              <a:t>η οποία είναι μια </a:t>
            </a:r>
            <a:r>
              <a:rPr lang="en-US"/>
              <a:t>scripting </a:t>
            </a:r>
            <a:r>
              <a:rPr lang="el-GR"/>
              <a:t>γλώσσα προγραμματισμού για </a:t>
            </a:r>
            <a:r>
              <a:rPr lang="en-US"/>
              <a:t>server-side. </a:t>
            </a:r>
            <a:endParaRPr lang="el-GR"/>
          </a:p>
          <a:p>
            <a:r>
              <a:rPr lang="el-GR"/>
              <a:t>Η </a:t>
            </a:r>
            <a:r>
              <a:rPr lang="en-US" err="1"/>
              <a:t>php</a:t>
            </a:r>
            <a:r>
              <a:rPr lang="en-US"/>
              <a:t> </a:t>
            </a:r>
            <a:r>
              <a:rPr lang="el-GR"/>
              <a:t>είναι ιδανική για </a:t>
            </a:r>
            <a:r>
              <a:rPr lang="en-US"/>
              <a:t>web development </a:t>
            </a:r>
            <a:r>
              <a:rPr lang="el-GR"/>
              <a:t>αφού προσφέρει πολλά χρήσιμα </a:t>
            </a:r>
            <a:r>
              <a:rPr lang="en-US"/>
              <a:t>functionalities </a:t>
            </a:r>
            <a:r>
              <a:rPr lang="el-GR"/>
              <a:t>για ιστοσελίδες τα οποία θα δούμε στην συνέχεια. </a:t>
            </a:r>
          </a:p>
          <a:p>
            <a:r>
              <a:rPr lang="el-GR"/>
              <a:t>Μπορούμε να χρησιμοποιήσουμε </a:t>
            </a:r>
            <a:r>
              <a:rPr lang="en-US" err="1"/>
              <a:t>php</a:t>
            </a:r>
            <a:r>
              <a:rPr lang="en-US"/>
              <a:t> statements </a:t>
            </a:r>
            <a:r>
              <a:rPr lang="el-GR"/>
              <a:t>αυτούσια μέσα σε </a:t>
            </a:r>
            <a:r>
              <a:rPr lang="en-US"/>
              <a:t>HTML </a:t>
            </a:r>
            <a:r>
              <a:rPr lang="el-GR"/>
              <a:t>κώδικα </a:t>
            </a:r>
          </a:p>
          <a:p>
            <a:r>
              <a:rPr lang="el-GR"/>
              <a:t>Επίσης ένα από τα κυριότερα πλεονεκτήματα της </a:t>
            </a:r>
            <a:r>
              <a:rPr lang="en-US"/>
              <a:t>PHP </a:t>
            </a:r>
            <a:r>
              <a:rPr lang="el-GR"/>
              <a:t>είναι ότι είναι πολύ απλή έτσι ώστε να μπορεί να χρησιμοποιηθεί από </a:t>
            </a:r>
            <a:r>
              <a:rPr lang="en-US"/>
              <a:t>beginners </a:t>
            </a:r>
            <a:r>
              <a:rPr lang="el-GR"/>
              <a:t>αλλά ταυτόχρονα προσφέρει </a:t>
            </a:r>
            <a:r>
              <a:rPr lang="en-US"/>
              <a:t>advanced features </a:t>
            </a:r>
            <a:r>
              <a:rPr lang="el-GR"/>
              <a:t>για έμπειρους προγραμματιστές.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00579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ανεβάσουμε αρχείο δίνουμε το </a:t>
            </a:r>
            <a:r>
              <a:rPr lang="en-US"/>
              <a:t>path </a:t>
            </a:r>
            <a:r>
              <a:rPr lang="el-GR"/>
              <a:t>στο οποίο θα αποθηκευτεί το αρχείο και το </a:t>
            </a:r>
            <a:r>
              <a:rPr lang="en-US"/>
              <a:t>path </a:t>
            </a:r>
            <a:r>
              <a:rPr lang="el-GR"/>
              <a:t>που βρίσκεται το αρχείο τοπικά. </a:t>
            </a:r>
          </a:p>
          <a:p>
            <a:r>
              <a:rPr lang="el-GR"/>
              <a:t>Στη συνέχεια χρησιμοποιούμε την </a:t>
            </a:r>
            <a:r>
              <a:rPr lang="en-US" err="1"/>
              <a:t>ftp_put</a:t>
            </a:r>
            <a:r>
              <a:rPr lang="en-US"/>
              <a:t> </a:t>
            </a:r>
            <a:r>
              <a:rPr lang="el-GR"/>
              <a:t>και βλέπουμε πως το αρχείο ανέβηκε σωστά στον </a:t>
            </a:r>
            <a:r>
              <a:rPr lang="en-US" err="1"/>
              <a:t>ftpadmin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/>
              <a:t>path </a:t>
            </a:r>
            <a:r>
              <a:rPr lang="el-GR"/>
              <a:t>που δόθηκε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91984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υλοποιήσουμε την  </a:t>
            </a:r>
            <a:r>
              <a:rPr lang="en-CY"/>
              <a:t>showfile </a:t>
            </a:r>
            <a:r>
              <a:rPr lang="el-GR"/>
              <a:t>χρησιμοποιήσαμε τη συνάρτηση </a:t>
            </a:r>
            <a:r>
              <a:rPr lang="en-US" err="1"/>
              <a:t>ftp_fget</a:t>
            </a:r>
            <a:r>
              <a:rPr lang="en-US"/>
              <a:t> </a:t>
            </a:r>
            <a:r>
              <a:rPr lang="el-GR"/>
              <a:t>και δ</a:t>
            </a:r>
            <a:r>
              <a:rPr lang="en-US" err="1"/>
              <a:t>ί</a:t>
            </a:r>
            <a:r>
              <a:rPr lang="el-GR" err="1"/>
              <a:t>νοντας</a:t>
            </a:r>
            <a:r>
              <a:rPr lang="el-GR"/>
              <a:t> το όνομα του αρχείου που θέλουμε να δούμε τα περιεχόμενα και ένα ανοιχτό </a:t>
            </a:r>
            <a:r>
              <a:rPr lang="en-US"/>
              <a:t>file pointer, </a:t>
            </a:r>
            <a:r>
              <a:rPr lang="el-GR"/>
              <a:t>βάζουμε στον </a:t>
            </a:r>
            <a:r>
              <a:rPr lang="en-US"/>
              <a:t>pointer </a:t>
            </a:r>
            <a:r>
              <a:rPr lang="el-GR"/>
              <a:t>τα περιεχόμενα του αρχείου που ζητήθηκε και τα εμφανίζουμε στην οθόνη.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68800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να δείξουμε τα περιεχόμενα ενός καταλόγου που δ</a:t>
            </a:r>
            <a:r>
              <a:rPr lang="en-US" err="1"/>
              <a:t>ί</a:t>
            </a:r>
            <a:r>
              <a:rPr lang="el-GR" err="1"/>
              <a:t>νει</a:t>
            </a:r>
            <a:r>
              <a:rPr lang="el-GR"/>
              <a:t> ο χρήστης χρησιμοποιήσαμε την </a:t>
            </a:r>
            <a:r>
              <a:rPr lang="en-US" err="1"/>
              <a:t>ftp_nlist</a:t>
            </a:r>
            <a:r>
              <a:rPr lang="en-US"/>
              <a:t> </a:t>
            </a:r>
            <a:r>
              <a:rPr lang="el-GR"/>
              <a:t>που προσφέρει η </a:t>
            </a:r>
            <a:r>
              <a:rPr lang="en-US"/>
              <a:t>php </a:t>
            </a:r>
            <a:r>
              <a:rPr lang="el-GR"/>
              <a:t>η οποία δείχνει τα περιεχόμενα του τρέχοντος καταλόγου.</a:t>
            </a:r>
          </a:p>
          <a:p>
            <a:r>
              <a:rPr lang="el-GR"/>
              <a:t>Ζητώντας να δούμε τα περιεχόμενα του </a:t>
            </a:r>
            <a:r>
              <a:rPr lang="en-US"/>
              <a:t>home </a:t>
            </a:r>
            <a:r>
              <a:rPr lang="el-GR"/>
              <a:t>μπορούμε να δούμε τον κατάλογο </a:t>
            </a:r>
            <a:r>
              <a:rPr lang="en-US"/>
              <a:t>directory </a:t>
            </a:r>
            <a:r>
              <a:rPr lang="el-GR"/>
              <a:t>που δημιουργήσαμε προηγουμένως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44618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Στην περίπτωση που θέλουμε να δούμε τα περιεχόμενα ενός καταλόγου αναδρομικά χρησιμοποιούμε και πάλι την </a:t>
            </a:r>
            <a:r>
              <a:rPr lang="en-US" dirty="0" err="1"/>
              <a:t>ftp_nlist</a:t>
            </a:r>
            <a:r>
              <a:rPr lang="en-US" dirty="0"/>
              <a:t> </a:t>
            </a:r>
            <a:r>
              <a:rPr lang="el-GR" dirty="0"/>
              <a:t>που προσφέρει η </a:t>
            </a:r>
            <a:r>
              <a:rPr lang="en-US" dirty="0"/>
              <a:t>php </a:t>
            </a:r>
            <a:r>
              <a:rPr lang="el-GR" dirty="0"/>
              <a:t>η οποία δείχνει τα περιεχόμενα του τρέχοντος καταλόγου και σε αυτήν την περίπτωση ξανακαλούσαμε αναδρομικά την συνάρτηση για κάθε</a:t>
            </a:r>
            <a:r>
              <a:rPr lang="en-US" dirty="0"/>
              <a:t> </a:t>
            </a:r>
            <a:r>
              <a:rPr lang="el-GR" dirty="0" err="1"/>
              <a:t>υποκατάλογο</a:t>
            </a:r>
            <a:r>
              <a:rPr lang="el-GR" dirty="0"/>
              <a:t> που βρίσκαμε στον τρέχοντα κατάλογο. Για να καταλάβουμε αν κάτι ήταν κατάλογος για να ανατρέξουμε μέσα του, βλέπαμε αν είχε μέγεθος -1.</a:t>
            </a:r>
          </a:p>
          <a:p>
            <a:endParaRPr lang="el-GR" dirty="0"/>
          </a:p>
          <a:p>
            <a:r>
              <a:rPr lang="el-GR" dirty="0"/>
              <a:t>Έτσι όπως φαίνεται και δίπλα παρουσιάζουμε αναδρομικά όλα τα περιεχόμενα ενός καταλόγου και μπορούμε να δούμε τόσο τον κατάλογο </a:t>
            </a:r>
            <a:r>
              <a:rPr lang="en-US" dirty="0" err="1"/>
              <a:t>directoy</a:t>
            </a:r>
            <a:r>
              <a:rPr lang="en-US" dirty="0"/>
              <a:t> </a:t>
            </a:r>
            <a:r>
              <a:rPr lang="el-GR" dirty="0"/>
              <a:t>αλλά και το </a:t>
            </a:r>
            <a:r>
              <a:rPr lang="el-GR" dirty="0" err="1"/>
              <a:t>αρχέιο</a:t>
            </a:r>
            <a:r>
              <a:rPr lang="el-GR" dirty="0"/>
              <a:t> </a:t>
            </a:r>
            <a:r>
              <a:rPr lang="en-US" dirty="0"/>
              <a:t>file </a:t>
            </a:r>
            <a:r>
              <a:rPr lang="el-GR" dirty="0"/>
              <a:t>που ανεβάσαμε στον </a:t>
            </a:r>
            <a:r>
              <a:rPr lang="en-US" dirty="0"/>
              <a:t>directory </a:t>
            </a:r>
            <a:r>
              <a:rPr lang="el-GR" dirty="0"/>
              <a:t>χρησιμοποιώντας την</a:t>
            </a:r>
            <a:r>
              <a:rPr lang="en-US" dirty="0"/>
              <a:t> upload file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41043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Τέλος, υλοποιήσαμε την λειτουργία </a:t>
            </a:r>
            <a:r>
              <a:rPr lang="en-US" dirty="0"/>
              <a:t>download file </a:t>
            </a:r>
            <a:r>
              <a:rPr lang="en-US" dirty="0" err="1"/>
              <a:t>ό</a:t>
            </a:r>
            <a:r>
              <a:rPr lang="el-GR" dirty="0"/>
              <a:t>που </a:t>
            </a:r>
            <a:r>
              <a:rPr lang="el-GR" dirty="0" err="1"/>
              <a:t>χρησιμοποι</a:t>
            </a:r>
            <a:r>
              <a:rPr lang="en-US" dirty="0" err="1"/>
              <a:t>ό</a:t>
            </a:r>
            <a:r>
              <a:rPr lang="el-GR" dirty="0"/>
              <a:t>ντας την </a:t>
            </a:r>
            <a:r>
              <a:rPr lang="en-US" dirty="0" err="1"/>
              <a:t>ftp_get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php </a:t>
            </a:r>
            <a:r>
              <a:rPr lang="el-GR" dirty="0"/>
              <a:t>και δίνοντας το </a:t>
            </a:r>
            <a:r>
              <a:rPr lang="en-US" dirty="0"/>
              <a:t>path </a:t>
            </a:r>
            <a:r>
              <a:rPr lang="el-GR" dirty="0"/>
              <a:t>του αρχείου που θέλουμε και το όνομα που θέλουμε να δώσουμε στο αρχείο τοπικά μπορούμε να κατεβάσουμε ένα αρχείο από τον </a:t>
            </a:r>
            <a:r>
              <a:rPr lang="en-US" dirty="0"/>
              <a:t>ftp admin.</a:t>
            </a:r>
          </a:p>
          <a:p>
            <a:endParaRPr lang="el-GR" dirty="0"/>
          </a:p>
          <a:p>
            <a:r>
              <a:rPr lang="el-GR" dirty="0" err="1"/>
              <a:t>Αξ</a:t>
            </a:r>
            <a:r>
              <a:rPr lang="en-US" dirty="0" err="1"/>
              <a:t>ί</a:t>
            </a:r>
            <a:r>
              <a:rPr lang="el-GR" dirty="0"/>
              <a:t>ζει να σημειώσουμε ότι αρχικά ελέγξαμε το μέγεθος του αρχείου να</a:t>
            </a:r>
            <a:r>
              <a:rPr lang="en-US" dirty="0"/>
              <a:t> </a:t>
            </a:r>
            <a:r>
              <a:rPr lang="el-GR" dirty="0"/>
              <a:t>μην </a:t>
            </a:r>
            <a:r>
              <a:rPr lang="el-GR" dirty="0" err="1"/>
              <a:t>ξεπερνα</a:t>
            </a:r>
            <a:r>
              <a:rPr lang="el-GR" dirty="0"/>
              <a:t> τα</a:t>
            </a:r>
            <a:r>
              <a:rPr lang="en-US" dirty="0"/>
              <a:t> 512MB </a:t>
            </a:r>
            <a:r>
              <a:rPr lang="en-US" dirty="0" err="1"/>
              <a:t>έ</a:t>
            </a:r>
            <a:r>
              <a:rPr lang="el-GR" dirty="0" err="1"/>
              <a:t>τσι</a:t>
            </a:r>
            <a:r>
              <a:rPr lang="el-GR" dirty="0"/>
              <a:t> ώστε να μην έχουμε πρόβλημα με το μέγεθος του αρχείου όταν το κατεβάσουμε τοπικά.</a:t>
            </a:r>
          </a:p>
          <a:p>
            <a:r>
              <a:rPr lang="el-GR" dirty="0"/>
              <a:t>Αυτό το κάναμε </a:t>
            </a:r>
            <a:r>
              <a:rPr lang="el-GR" dirty="0" err="1"/>
              <a:t>χρησιμοποιόντας</a:t>
            </a:r>
            <a:r>
              <a:rPr lang="el-GR" dirty="0"/>
              <a:t> την </a:t>
            </a:r>
            <a:r>
              <a:rPr lang="en-US" dirty="0" err="1"/>
              <a:t>ftp_size</a:t>
            </a:r>
            <a:r>
              <a:rPr lang="el-GR" dirty="0"/>
              <a:t>.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Όπως μπορούμε να δούμε, το αρχείο κατέβηκε στον τρέχοντα κατάλογο μας με το όνομα που ζητήσαμε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68817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Τα 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συμπερ</a:t>
            </a:r>
            <a:r>
              <a:rPr lang="en-US" b="0" i="0" u="none" dirty="0" err="1">
                <a:solidFill>
                  <a:srgbClr val="300D4F"/>
                </a:solidFill>
                <a:effectLst/>
                <a:latin typeface="Maison Neue"/>
              </a:rPr>
              <a:t>ά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σματα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 μας γενικά είναι πως χρησιμοποιώντας το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MVC Pattern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, η 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λαραβελ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 παρέχει το πλεονέκτημα της οργάνωσης αρχείων για να τα βρίσκουμε πιο εύκολα και επίσης προσφέρει τη δυνατότητα του να έχεις το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backend 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και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frontend 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ξεχωριστά με διαφορετικό προγραμματιστή να δουλεύει στο κάθε κομμάτι</a:t>
            </a:r>
          </a:p>
          <a:p>
            <a:pPr marL="0" indent="0">
              <a:buFontTx/>
              <a:buNone/>
            </a:pPr>
            <a:endParaRPr lang="el-GR" b="0" i="0" u="none" dirty="0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Επίσης όπως προσέξαμε και υλοποιώντας το </a:t>
            </a:r>
            <a:r>
              <a:rPr lang="en-US" b="0" i="0" u="none" dirty="0" err="1">
                <a:solidFill>
                  <a:srgbClr val="300D4F"/>
                </a:solidFill>
                <a:effectLst/>
                <a:latin typeface="Maison Neue"/>
              </a:rPr>
              <a:t>hw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 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μπορείς να χρησιμοποιήσεις όλα τα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features 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της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php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.</a:t>
            </a:r>
          </a:p>
          <a:p>
            <a:pPr marL="0" indent="0">
              <a:buFontTx/>
              <a:buNone/>
            </a:pP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Για όλες τις συναρτήσεις που θέλαμε να υλοποιήσαμε , μπορούσαμε να βρούμε μια αντίστοιχη συνάρτηση που έκανε αυτήν την λειτουργία 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π,χ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. όπως είδαμε την </a:t>
            </a:r>
            <a:r>
              <a:rPr lang="en-US" b="0" i="0" u="none" dirty="0" err="1">
                <a:solidFill>
                  <a:srgbClr val="300D4F"/>
                </a:solidFill>
                <a:effectLst/>
                <a:latin typeface="Maison Neue"/>
              </a:rPr>
              <a:t>ftp_get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, </a:t>
            </a:r>
            <a:r>
              <a:rPr lang="en-US" b="0" i="0" u="none" dirty="0" err="1">
                <a:solidFill>
                  <a:srgbClr val="300D4F"/>
                </a:solidFill>
                <a:effectLst/>
                <a:latin typeface="Maison Neue"/>
              </a:rPr>
              <a:t>ftp_put</a:t>
            </a:r>
            <a:endParaRPr lang="en-US" b="0" i="0" u="none" dirty="0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Επομένως, υπάρχει ευκολία καθώς και απλότητα στην ανάπτυξη κώδικα και τούτο ισχύει και με άλλα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features 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και όχι μόνο το </a:t>
            </a:r>
            <a:r>
              <a:rPr lang="en-US" b="0" i="0" u="none" dirty="0">
                <a:solidFill>
                  <a:srgbClr val="300D4F"/>
                </a:solidFill>
                <a:effectLst/>
                <a:latin typeface="Maison Neue"/>
              </a:rPr>
              <a:t>ftp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 που είδαμε.</a:t>
            </a:r>
          </a:p>
          <a:p>
            <a:pPr marL="0" indent="0">
              <a:buFontTx/>
              <a:buNone/>
            </a:pPr>
            <a:endParaRPr lang="el-GR" b="0" i="0" u="none" dirty="0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Και τέλος προσέξαμε βάση τις εμπειρίας μας ότι η 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λαραβελ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 γενικά χρησιμοποιείται και ζητείται όλο και περισσότερο στις εταιρίες και σε </a:t>
            </a:r>
            <a:r>
              <a:rPr lang="el-GR" b="0" i="0" u="none" dirty="0" err="1">
                <a:solidFill>
                  <a:srgbClr val="300D4F"/>
                </a:solidFill>
                <a:effectLst/>
                <a:latin typeface="Maison Neue"/>
              </a:rPr>
              <a:t>προτζεκτσ</a:t>
            </a:r>
            <a:r>
              <a:rPr lang="el-GR" b="0" i="0" u="none" dirty="0">
                <a:solidFill>
                  <a:srgbClr val="300D4F"/>
                </a:solidFill>
                <a:effectLst/>
                <a:latin typeface="Maison Neue"/>
              </a:rPr>
              <a:t> οπότε βλέπουμε πως γίνεται ολοένα και πιο δημοφιλής και αυτό είναι λόγω όλων των πλεονεκτημάτων που έχει που τα αναφέραμε πριν</a:t>
            </a:r>
          </a:p>
          <a:p>
            <a:pPr marL="0" indent="0">
              <a:buFontTx/>
              <a:buNone/>
            </a:pPr>
            <a:endParaRPr lang="el-GR" b="0" i="0" u="none" dirty="0">
              <a:solidFill>
                <a:srgbClr val="300D4F"/>
              </a:solidFill>
              <a:effectLst/>
              <a:latin typeface="Maison Neue"/>
            </a:endParaRPr>
          </a:p>
          <a:p>
            <a:pPr marL="0" indent="0">
              <a:buFontTx/>
              <a:buNone/>
            </a:pPr>
            <a:endParaRPr lang="el-GR" b="0" i="0" u="none" dirty="0">
              <a:solidFill>
                <a:srgbClr val="300D4F"/>
              </a:solidFill>
              <a:effectLst/>
              <a:latin typeface="Maison Neue"/>
            </a:endParaRPr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45826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33919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37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0069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</a:t>
            </a:r>
            <a:r>
              <a:rPr lang="en-US"/>
              <a:t>PHP </a:t>
            </a:r>
            <a:r>
              <a:rPr lang="el-GR"/>
              <a:t>μπορεί να χρησιμοποιηθεί για να υλοποιήσουμε </a:t>
            </a:r>
            <a:r>
              <a:rPr lang="en-US"/>
              <a:t>system</a:t>
            </a:r>
            <a:r>
              <a:rPr lang="el-GR"/>
              <a:t> </a:t>
            </a:r>
            <a:r>
              <a:rPr lang="en-US"/>
              <a:t>functions</a:t>
            </a:r>
            <a:r>
              <a:rPr lang="el-GR"/>
              <a:t>, θα δούμε κάποια παραδείγματα στην συνέχεια.  </a:t>
            </a:r>
            <a:endParaRPr lang="en-US"/>
          </a:p>
          <a:p>
            <a:r>
              <a:rPr lang="el-GR"/>
              <a:t>Ακόμη, περιέχει πολλές μεθόδους για να κρυπτογραφήσουμε δεδομένα όπως την μέθοδο </a:t>
            </a:r>
            <a:r>
              <a:rPr lang="en-US"/>
              <a:t>hash</a:t>
            </a:r>
            <a:r>
              <a:rPr lang="el-GR"/>
              <a:t>. </a:t>
            </a:r>
          </a:p>
          <a:p>
            <a:r>
              <a:rPr lang="el-GR"/>
              <a:t>Εντολές για διαχείριση της βάσης δεδομένων. </a:t>
            </a:r>
            <a:endParaRPr lang="en-US"/>
          </a:p>
          <a:p>
            <a:r>
              <a:rPr lang="el-GR"/>
              <a:t>Και χρήσιμες λειτουργίες για </a:t>
            </a:r>
            <a:r>
              <a:rPr lang="en-US"/>
              <a:t>user authorization.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2114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</a:t>
            </a:r>
            <a:r>
              <a:rPr lang="en-US"/>
              <a:t>Laravel </a:t>
            </a:r>
            <a:r>
              <a:rPr lang="el-GR"/>
              <a:t>είναι ένα </a:t>
            </a:r>
            <a:r>
              <a:rPr lang="en-US"/>
              <a:t>PHP framework </a:t>
            </a:r>
            <a:r>
              <a:rPr lang="el-GR"/>
              <a:t>για </a:t>
            </a:r>
            <a:r>
              <a:rPr lang="en-US"/>
              <a:t>back-end development. </a:t>
            </a:r>
            <a:endParaRPr lang="el-GR"/>
          </a:p>
          <a:p>
            <a:endParaRPr lang="el-GR"/>
          </a:p>
          <a:p>
            <a:r>
              <a:rPr lang="en-US"/>
              <a:t>H Laravel </a:t>
            </a:r>
            <a:r>
              <a:rPr lang="el-GR"/>
              <a:t>είναι ένα δωρεάν και ανοιχτού κώδικα πλαίσιο </a:t>
            </a:r>
            <a:r>
              <a:rPr lang="en-US"/>
              <a:t>framework</a:t>
            </a:r>
            <a:endParaRPr lang="el-GR"/>
          </a:p>
          <a:p>
            <a:endParaRPr lang="el-GR"/>
          </a:p>
          <a:p>
            <a:r>
              <a:rPr lang="el-GR"/>
              <a:t>Ένα κύριο χαρακτηριστικό της είναι ότι απλοποιεί περίπλοκες λειτουργίες και χρησιμοποιεί την αρχιτεκτονική </a:t>
            </a:r>
            <a:r>
              <a:rPr lang="en-US"/>
              <a:t>Model View Controller </a:t>
            </a:r>
          </a:p>
          <a:p>
            <a:endParaRPr lang="en-US"/>
          </a:p>
          <a:p>
            <a:r>
              <a:rPr lang="el-GR"/>
              <a:t>Στην παρουσίαση μας επικεντρωθήκαμε περισσότερο στην </a:t>
            </a:r>
            <a:r>
              <a:rPr lang="en-US"/>
              <a:t>Laravel </a:t>
            </a:r>
            <a:r>
              <a:rPr lang="el-GR"/>
              <a:t>και σε παραδείγματα χρήσης της αφού όλοι πάνω κάτω έχουμε δουλέψει με </a:t>
            </a:r>
            <a:r>
              <a:rPr lang="en-US"/>
              <a:t>PHP.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473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/>
              <a:t>Δημιουργήθηκε κυρίως από τον </a:t>
            </a:r>
            <a:r>
              <a:rPr lang="en-US"/>
              <a:t>Taylor </a:t>
            </a:r>
            <a:r>
              <a:rPr lang="en-US" err="1"/>
              <a:t>Otwell</a:t>
            </a: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/>
              <a:t>Ο οποίος ήθελε να δώσει ένα εξαιρετικό υποκατάστατο για ένα παλαιότερο </a:t>
            </a:r>
            <a:r>
              <a:rPr lang="en-US"/>
              <a:t>php framework </a:t>
            </a:r>
            <a:r>
              <a:rPr lang="el-GR"/>
              <a:t>το οποίο θα πρόσφερε πολύ περισσότερες δυνατότητες στους </a:t>
            </a:r>
            <a:r>
              <a:rPr lang="en-US"/>
              <a:t>developers. </a:t>
            </a:r>
            <a:endParaRPr lang="el-G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Έτσι, </a:t>
            </a:r>
            <a:r>
              <a:rPr lang="en-US"/>
              <a:t>o Taylor </a:t>
            </a:r>
            <a:r>
              <a:rPr lang="el-GR"/>
              <a:t>χρησιμοποίησε τις γνώσεις του από την </a:t>
            </a:r>
            <a:r>
              <a:rPr lang="en-US" err="1"/>
              <a:t>.net</a:t>
            </a:r>
            <a:r>
              <a:rPr lang="en-US"/>
              <a:t> </a:t>
            </a:r>
            <a:r>
              <a:rPr lang="el-GR"/>
              <a:t>και πρόσθεσε στην </a:t>
            </a:r>
            <a:r>
              <a:rPr lang="en-US"/>
              <a:t>Laravel </a:t>
            </a:r>
            <a:r>
              <a:rPr lang="el-GR"/>
              <a:t>χαρακτηριστικά όπως </a:t>
            </a:r>
            <a:r>
              <a:rPr lang="en-US"/>
              <a:t>customer authentication, views, </a:t>
            </a:r>
            <a:r>
              <a:rPr lang="el-GR"/>
              <a:t>διαχείριση των </a:t>
            </a:r>
            <a:r>
              <a:rPr lang="en-US"/>
              <a:t>sessions</a:t>
            </a:r>
            <a:r>
              <a:rPr lang="el-GR"/>
              <a:t> και ένα πολύ επεξηγηματικό </a:t>
            </a:r>
            <a:r>
              <a:rPr lang="en-US"/>
              <a:t>d</a:t>
            </a:r>
            <a:r>
              <a:rPr lang="en-US" sz="1200"/>
              <a:t>ocumentation </a:t>
            </a:r>
            <a:endParaRPr lang="el-GR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/>
              <a:t>-   Επίσης, η πρώτη έκδοση της </a:t>
            </a:r>
            <a:r>
              <a:rPr lang="en-US" sz="1200"/>
              <a:t>Laravel </a:t>
            </a:r>
            <a:r>
              <a:rPr lang="el-GR" sz="1200"/>
              <a:t>κυκλοφόρησε τον Ιούνιο του 2011.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5497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Πλέον, η</a:t>
            </a:r>
            <a:r>
              <a:rPr lang="en-US"/>
              <a:t> Laravel </a:t>
            </a:r>
            <a:r>
              <a:rPr lang="el-GR"/>
              <a:t>είναι ένα από τα πιο δημοφιλή </a:t>
            </a:r>
            <a:r>
              <a:rPr lang="en-US"/>
              <a:t>back-end PHP</a:t>
            </a:r>
            <a:r>
              <a:rPr lang="el-GR"/>
              <a:t> </a:t>
            </a:r>
            <a:r>
              <a:rPr lang="en-US"/>
              <a:t>frameworks. </a:t>
            </a:r>
          </a:p>
          <a:p>
            <a:endParaRPr lang="en-US"/>
          </a:p>
          <a:p>
            <a:r>
              <a:rPr lang="el-GR"/>
              <a:t>Όπως μπορούμε να δούμε και από το διάγραμμα στο οποίο βλέπουμε την χρήση διάφορων </a:t>
            </a:r>
            <a:r>
              <a:rPr lang="en-US"/>
              <a:t>PHP frameworks</a:t>
            </a:r>
            <a:r>
              <a:rPr lang="el-GR"/>
              <a:t>, η </a:t>
            </a:r>
            <a:r>
              <a:rPr lang="en-US"/>
              <a:t>Laravel</a:t>
            </a:r>
            <a:r>
              <a:rPr lang="el-GR"/>
              <a:t> έχει την μεγαλύτερο ποσοστό 52.8% ενώ τα υπόλοιπα </a:t>
            </a:r>
            <a:r>
              <a:rPr lang="en-US"/>
              <a:t>frameworks </a:t>
            </a:r>
            <a:r>
              <a:rPr lang="el-GR"/>
              <a:t>έχουν ένα ποσοστό γύρω στο 10%.</a:t>
            </a:r>
            <a:endParaRPr lang="en-US"/>
          </a:p>
          <a:p>
            <a:endParaRPr lang="en-US"/>
          </a:p>
          <a:p>
            <a:r>
              <a:rPr lang="en-US"/>
              <a:t>https://www.tutorialandexample.com/laravel-vs-other-frameworks (2019)</a:t>
            </a:r>
            <a:r>
              <a:rPr lang="el-GR"/>
              <a:t> 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1155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Κάποια πλεονεκτήματα της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λάραβελ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αρχικά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ταχύτητα και απλότητα, αφού προσφέρει μεγάλο εύρος από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 in templates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κάνει το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πιο απλό και εύκολο για τους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developers.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Έτσι, πιο γρήγορο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σημαίνει χαμηλότερο κόστος και γρηγορότερα αποτελέσματα για τις εταιρίες που χρησιμοποιούν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laravel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Y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προφέρει ασφάλεια διότι περιέχει προχωρημένα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features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είναι εύκολο να διαμορφωθούν και συγκεκριμένα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χρησιμοποιά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bcrypt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hashing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αλγοριθμο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δηλαδή δεν αποθηκεύει ποτέ κωδικούς στο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br>
              <a:rPr lang="en-C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Y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Ακόμα βοηθά στην επίδοση των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applications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αφού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χρησιμοποιεί τεχνικές για βελτιστοποίηση της ταχύτητας όπως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use reduction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indexing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ί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γνωστή για το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testing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αφού προσφέρει εύκολους τρόπους να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προσωμοιώσεις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συμπεριφορά των χρηστών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Ακόμα υπάρχει εύκολο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routing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αφού όλα τα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στο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routes.php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αρχείο που φορτώνεται αυτόματα από τη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θα δείξουμε στη συνέχεια ένα παράδειγμα που φαίνεται πόσο απλό είναι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Επίσης, 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αξιοποιεί όλα τα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php,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κάτι που τα υπόλοιπα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κάνουν και τούτο ήβραμε το πολύ χρήσιμο όταν υλοποιούσαμε το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homework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Τέλος, υπάρχει ένα πολύ καλό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ί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μπορεί ο καθένας να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βρεί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καλές και λεπτομερείς εξηγήσεις των κλάσεων, των μεθόδων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κτλ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κάτι που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κάνει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friendly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1224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υπάρχουν πολλά μειονεκτήματα, το πιο σημαντικό που την δική μας εμπειρία είναι ότι έπρεπε να μάθουμε αρκετά πριν μπορούμε να χρησιμοποιήσουμε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Αφού υπάρχουν κάποια συστατικά της που είναι περίπλοκα, οπότε θέλει λίγο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πρακτις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πριν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κάποιος να δημιουργήσει εφαρμογές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Οπότε δεν είναι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καταλληλο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beginners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λλο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είδαμε είναι ότι δεν υπάρχει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βαση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από τη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στη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λαραβελ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και θα μπορούσε να σπάσει το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αππλικεισιον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αν δοκιμάσει κάποιος να κ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νει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445-4130-B847-B861-36BBFEFFFF61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896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573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859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318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3817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044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1796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5534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852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4116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306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4859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10F8-23A2-564D-9C8A-37A390E67704}" type="datetimeFigureOut">
              <a:rPr lang="en-CY" smtClean="0"/>
              <a:t>12/04/2022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3301-5D3B-3240-ABDC-BC305F91EF86}" type="slidenum">
              <a:rPr lang="en-CY" smtClean="0"/>
              <a:t>‹#›</a:t>
            </a:fld>
            <a:endParaRPr lang="en-CY"/>
          </a:p>
        </p:txBody>
      </p:sp>
      <p:pic>
        <p:nvPicPr>
          <p:cNvPr id="7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278EC222-1451-664F-8C29-270F456483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15719" y="1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hell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urseya.com/blog/what-is-laravel-features-and-advantages/" TargetMode="External"/><Relationship Id="rId3" Type="http://schemas.openxmlformats.org/officeDocument/2006/relationships/hyperlink" Target="https://www.w3schools.in/laravel/history" TargetMode="External"/><Relationship Id="rId7" Type="http://schemas.openxmlformats.org/officeDocument/2006/relationships/hyperlink" Target="https://belitsoft.com/laravel-development-services/10-benefits-using-laravel-php-framework" TargetMode="External"/><Relationship Id="rId12" Type="http://schemas.openxmlformats.org/officeDocument/2006/relationships/hyperlink" Target="https://www.tutorialspoint.com/php/php_introduction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stfwd.com/why-choose-laravel-for-your-next-web-project/" TargetMode="External"/><Relationship Id="rId11" Type="http://schemas.openxmlformats.org/officeDocument/2006/relationships/hyperlink" Target="https://www.php.net/manual/en/function.ftp-nlist.php" TargetMode="External"/><Relationship Id="rId5" Type="http://schemas.openxmlformats.org/officeDocument/2006/relationships/hyperlink" Target="https://www.amarinfotech.com/why-laravel-is-best-php-framework.html" TargetMode="External"/><Relationship Id="rId10" Type="http://schemas.openxmlformats.org/officeDocument/2006/relationships/hyperlink" Target="https://github.com/Cannonb4ll/LaravelFtp" TargetMode="External"/><Relationship Id="rId4" Type="http://schemas.openxmlformats.org/officeDocument/2006/relationships/hyperlink" Target="https://medium.com/vehikl-news/a-brief-history-of-laravel-5d55970885bc" TargetMode="External"/><Relationship Id="rId9" Type="http://schemas.openxmlformats.org/officeDocument/2006/relationships/hyperlink" Target="https://riptutorial.com/laravel/example/21051/hello-world-example--using-controller-and-view-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Powerful Laravel's Features To Boost Your Web App Project">
            <a:extLst>
              <a:ext uri="{FF2B5EF4-FFF2-40B4-BE49-F238E27FC236}">
                <a16:creationId xmlns:a16="http://schemas.microsoft.com/office/drawing/2014/main" id="{F9A08EC0-18CD-4502-8129-52937BB2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EA930-FD96-634D-B8EE-DB079B16E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b="1"/>
              <a:t>PHP and Laravel Framework</a:t>
            </a:r>
            <a:endParaRPr lang="en-CY" sz="40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5A0E0-386B-3E4A-A3D4-5A60F4466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CY" sz="1600"/>
              <a:t>Chrystalla Anastasiou</a:t>
            </a:r>
          </a:p>
          <a:p>
            <a:r>
              <a:rPr lang="en-CY" sz="1600"/>
              <a:t>Katerina Erodotou</a:t>
            </a:r>
          </a:p>
        </p:txBody>
      </p:sp>
      <p:cxnSp>
        <p:nvCxnSpPr>
          <p:cNvPr id="3080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0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5" y="85328"/>
            <a:ext cx="5769865" cy="1642969"/>
          </a:xfrm>
        </p:spPr>
        <p:txBody>
          <a:bodyPr anchor="b">
            <a:normAutofit/>
          </a:bodyPr>
          <a:lstStyle/>
          <a:p>
            <a:r>
              <a:rPr lang="en-US" sz="4000" b="1"/>
              <a:t>PHP: Hello World Example </a:t>
            </a:r>
            <a:endParaRPr lang="en-CY" sz="4000" b="1"/>
          </a:p>
        </p:txBody>
      </p:sp>
      <p:sp>
        <p:nvSpPr>
          <p:cNvPr id="4" name="AutoShape 2" descr="PHP monitoring and integration with Zabbix">
            <a:extLst>
              <a:ext uri="{FF2B5EF4-FFF2-40B4-BE49-F238E27FC236}">
                <a16:creationId xmlns:a16="http://schemas.microsoft.com/office/drawing/2014/main" id="{7AE38D4E-F71A-4554-9069-710A6CA7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783080"/>
            <a:ext cx="536448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5" name="AutoShape 4" descr="PHP monitoring and integration with Zabbix">
            <a:extLst>
              <a:ext uri="{FF2B5EF4-FFF2-40B4-BE49-F238E27FC236}">
                <a16:creationId xmlns:a16="http://schemas.microsoft.com/office/drawing/2014/main" id="{EEEBA051-F130-4361-A235-333884F02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EACBF-6D04-4C8D-8FA9-6F7FD7F9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5" y="1825624"/>
            <a:ext cx="6059425" cy="428487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D8EE1B2-11F5-4042-A52F-AFAA4EA7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091865" flipH="1">
            <a:off x="6976975" y="2588890"/>
            <a:ext cx="981280" cy="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13275F-7D1B-442E-B1A9-AB93240E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364" y="3027400"/>
            <a:ext cx="3748338" cy="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00CA6-A18E-49F0-B8E4-D534DAA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54" y="2408062"/>
            <a:ext cx="4898135" cy="1346693"/>
          </a:xfrm>
        </p:spPr>
        <p:txBody>
          <a:bodyPr>
            <a:normAutofit/>
          </a:bodyPr>
          <a:lstStyle/>
          <a:p>
            <a:r>
              <a:rPr lang="en-US" sz="4000" b="1" err="1"/>
              <a:t>Εγκ</a:t>
            </a:r>
            <a:r>
              <a:rPr lang="en-US" sz="4000" b="1"/>
              <a:t>ατάσταση Laravel</a:t>
            </a:r>
            <a:br>
              <a:rPr lang="en-US" sz="4000" b="1"/>
            </a:b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Hello World Project</a:t>
            </a:r>
            <a:endParaRPr lang="en-CY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4A17-82B1-416D-9BCF-E7C0AA9C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290" y="944880"/>
            <a:ext cx="6106669" cy="507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1. </a:t>
            </a:r>
            <a:r>
              <a:rPr lang="en-US" sz="2000" b="1" err="1"/>
              <a:t>Δημιουργί</a:t>
            </a:r>
            <a:r>
              <a:rPr lang="en-US" sz="2000" b="1"/>
              <a:t>α Laravel Project</a:t>
            </a:r>
          </a:p>
          <a:p>
            <a:pPr>
              <a:buFontTx/>
              <a:buChar char="-"/>
            </a:pPr>
            <a:r>
              <a:rPr lang="en-US" sz="2000"/>
              <a:t>$ composer create-project </a:t>
            </a:r>
            <a:r>
              <a:rPr lang="en-US" sz="2000" err="1"/>
              <a:t>laravel</a:t>
            </a:r>
            <a:r>
              <a:rPr lang="en-US" sz="2000"/>
              <a:t>/</a:t>
            </a:r>
            <a:r>
              <a:rPr lang="en-US" sz="2000" err="1"/>
              <a:t>laravel</a:t>
            </a:r>
            <a:r>
              <a:rPr lang="en-US" sz="2000"/>
              <a:t> hello-world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2. </a:t>
            </a:r>
            <a:r>
              <a:rPr lang="en-US" sz="2000" b="1" err="1"/>
              <a:t>Μετ</a:t>
            </a:r>
            <a:r>
              <a:rPr lang="en-US" sz="2000" b="1"/>
              <a:t>αβαίνουμε στο project folder π.χ.</a:t>
            </a:r>
          </a:p>
          <a:p>
            <a:pPr>
              <a:buFontTx/>
              <a:buChar char="-"/>
            </a:pPr>
            <a:r>
              <a:rPr lang="en-US" sz="2000"/>
              <a:t>$ cd C:\xampp\htdocs\hello-world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3. </a:t>
            </a:r>
            <a:r>
              <a:rPr lang="en-US" sz="2000" b="1" err="1"/>
              <a:t>Δημιουργούμε</a:t>
            </a:r>
            <a:r>
              <a:rPr lang="en-US" sz="2000" b="1"/>
              <a:t> Controller </a:t>
            </a:r>
          </a:p>
          <a:p>
            <a:pPr marL="0" indent="0">
              <a:buNone/>
            </a:pPr>
            <a:r>
              <a:rPr lang="el-GR" sz="2000"/>
              <a:t>-  </a:t>
            </a:r>
            <a:r>
              <a:rPr lang="en-US" sz="2000"/>
              <a:t>$ </a:t>
            </a:r>
            <a:r>
              <a:rPr lang="en-US" sz="2000" err="1"/>
              <a:t>php</a:t>
            </a:r>
            <a:r>
              <a:rPr lang="en-US" sz="2000"/>
              <a:t> artisan </a:t>
            </a:r>
            <a:r>
              <a:rPr lang="en-US" sz="2000" err="1"/>
              <a:t>make:controller</a:t>
            </a:r>
            <a:r>
              <a:rPr lang="en-US" sz="2000"/>
              <a:t> </a:t>
            </a:r>
            <a:r>
              <a:rPr lang="en-US" sz="2000" err="1"/>
              <a:t>HelloController</a:t>
            </a:r>
            <a:r>
              <a:rPr lang="en-US" sz="2000"/>
              <a:t> –resource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4. Routing: </a:t>
            </a:r>
            <a:r>
              <a:rPr lang="en-US" sz="2000" b="1" err="1"/>
              <a:t>Προσθέτουμε</a:t>
            </a:r>
            <a:r>
              <a:rPr lang="en-US" sz="2000" b="1"/>
              <a:t> </a:t>
            </a:r>
            <a:r>
              <a:rPr lang="en-US" sz="2000" b="1" err="1"/>
              <a:t>στο</a:t>
            </a:r>
            <a:r>
              <a:rPr lang="en-US" sz="2000" b="1"/>
              <a:t> α</a:t>
            </a:r>
            <a:r>
              <a:rPr lang="en-US" sz="2000" b="1" err="1"/>
              <a:t>ρχείο</a:t>
            </a:r>
            <a:r>
              <a:rPr lang="en-US" sz="2000" b="1"/>
              <a:t> routes/</a:t>
            </a:r>
            <a:r>
              <a:rPr lang="en-US" sz="2000" b="1" err="1"/>
              <a:t>web.php</a:t>
            </a:r>
            <a:r>
              <a:rPr lang="en-US" sz="2000" b="1"/>
              <a:t> </a:t>
            </a:r>
          </a:p>
          <a:p>
            <a:pPr marL="0" indent="0">
              <a:buNone/>
            </a:pPr>
            <a:r>
              <a:rPr lang="el-GR" sz="2000"/>
              <a:t>-  </a:t>
            </a:r>
            <a:r>
              <a:rPr lang="en-US" sz="2000"/>
              <a:t>Route::get('hello', </a:t>
            </a:r>
            <a:r>
              <a:rPr lang="el-GR" sz="2000"/>
              <a:t>‘</a:t>
            </a:r>
            <a:r>
              <a:rPr lang="en-US" sz="2000"/>
              <a:t>App\Http\Controllers\</a:t>
            </a:r>
            <a:r>
              <a:rPr lang="en-US" sz="2000" err="1"/>
              <a:t>HelloController@index</a:t>
            </a:r>
            <a:r>
              <a:rPr lang="en-US" sz="2000"/>
              <a:t>’);</a:t>
            </a:r>
          </a:p>
        </p:txBody>
      </p:sp>
    </p:spTree>
    <p:extLst>
      <p:ext uri="{BB962C8B-B14F-4D97-AF65-F5344CB8AC3E}">
        <p14:creationId xmlns:p14="http://schemas.microsoft.com/office/powerpoint/2010/main" val="251322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00CA6-A18E-49F0-B8E4-D534DAA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</p:spPr>
        <p:txBody>
          <a:bodyPr>
            <a:normAutofit/>
          </a:bodyPr>
          <a:lstStyle/>
          <a:p>
            <a:r>
              <a:rPr lang="en-US" sz="4000" b="1"/>
              <a:t>Εγκα</a:t>
            </a:r>
            <a:r>
              <a:rPr lang="en-US" sz="4000" b="1" err="1"/>
              <a:t>τάστ</a:t>
            </a:r>
            <a:r>
              <a:rPr lang="en-US" sz="4000" b="1"/>
              <a:t>α</a:t>
            </a:r>
            <a:r>
              <a:rPr lang="en-US" sz="4000" b="1" err="1"/>
              <a:t>ση</a:t>
            </a:r>
            <a:r>
              <a:rPr lang="en-US" sz="4000" b="1"/>
              <a:t> Laravel</a:t>
            </a:r>
            <a:br>
              <a:rPr lang="en-US" sz="4000" b="1"/>
            </a:b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Hello World Project</a:t>
            </a:r>
            <a:endParaRPr lang="en-CY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4A17-82B1-416D-9BCF-E7C0AA9C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08844"/>
            <a:ext cx="4878978" cy="363534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1900" b="1"/>
              <a:t>5. </a:t>
            </a:r>
            <a:r>
              <a:rPr lang="el-GR" sz="1900" b="1"/>
              <a:t>Δημιουργία </a:t>
            </a:r>
            <a:r>
              <a:rPr lang="en-US" sz="1900" b="1"/>
              <a:t>blade view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l-GR" sz="1900"/>
              <a:t>Νέο αρχείο </a:t>
            </a:r>
            <a:r>
              <a:rPr lang="en-US" sz="1900"/>
              <a:t>resources/views/</a:t>
            </a:r>
            <a:r>
              <a:rPr lang="en-US" sz="1900" err="1"/>
              <a:t>hello.blade.php</a:t>
            </a:r>
            <a:endParaRPr lang="el-GR" sz="1900" b="1"/>
          </a:p>
          <a:p>
            <a:pPr marL="0" indent="0">
              <a:buClr>
                <a:schemeClr val="tx1"/>
              </a:buClr>
              <a:buNone/>
            </a:pPr>
            <a:r>
              <a:rPr lang="en-US" sz="1900" b="1"/>
              <a:t>6. </a:t>
            </a:r>
            <a:r>
              <a:rPr lang="el-GR" sz="1900" b="1"/>
              <a:t>Μετατρέπουμε το </a:t>
            </a:r>
            <a:r>
              <a:rPr lang="en-US" sz="1900" b="1"/>
              <a:t>index() function </a:t>
            </a:r>
            <a:r>
              <a:rPr lang="el-GR" sz="1900" b="1"/>
              <a:t>του </a:t>
            </a:r>
            <a:r>
              <a:rPr lang="en-US" sz="1900" b="1"/>
              <a:t>Controller </a:t>
            </a:r>
            <a:r>
              <a:rPr lang="el-GR" sz="1900" b="1"/>
              <a:t>έτσι ώστε να επιστρέφει το </a:t>
            </a:r>
            <a:r>
              <a:rPr lang="en-US" sz="1900" b="1"/>
              <a:t>view </a:t>
            </a:r>
            <a:r>
              <a:rPr lang="el-GR" sz="1900" b="1"/>
              <a:t>που δημιουργήσαμε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1900"/>
              <a:t>public function index() { return view('hello'); }</a:t>
            </a:r>
            <a:endParaRPr lang="el-GR" sz="1900"/>
          </a:p>
          <a:p>
            <a:pPr marL="0" indent="0">
              <a:buClr>
                <a:schemeClr val="tx1"/>
              </a:buClr>
              <a:buNone/>
            </a:pPr>
            <a:r>
              <a:rPr lang="el-GR" sz="1900" b="1"/>
              <a:t>7. Εκτελούμε την εντολή </a:t>
            </a:r>
            <a:r>
              <a:rPr lang="en-US" sz="1900" b="1" err="1"/>
              <a:t>php</a:t>
            </a:r>
            <a:r>
              <a:rPr lang="en-US" sz="1900" b="1"/>
              <a:t> artisan serve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900" b="1"/>
              <a:t>8. </a:t>
            </a:r>
            <a:r>
              <a:rPr lang="el-GR" sz="1900" b="1"/>
              <a:t>Πάμε στο </a:t>
            </a:r>
            <a:r>
              <a:rPr lang="en-US" sz="1900" b="1">
                <a:hlinkClick r:id="rId3"/>
              </a:rPr>
              <a:t>http://localhost:8000/hello</a:t>
            </a:r>
            <a:r>
              <a:rPr lang="el-GR" sz="1900" b="1"/>
              <a:t> και μπορούμε να δούμε το </a:t>
            </a:r>
            <a:r>
              <a:rPr lang="en-US" sz="1900" b="1"/>
              <a:t>Hello World </a:t>
            </a:r>
            <a:r>
              <a:rPr lang="el-GR" sz="1900" b="1"/>
              <a:t>μήνυμα</a:t>
            </a:r>
            <a:endParaRPr lang="en-US" sz="19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759B0-C925-C246-9F66-BF66B1ED1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30" y="2420076"/>
            <a:ext cx="4738918" cy="201403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80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5" y="-352996"/>
            <a:ext cx="5769865" cy="1642969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PHP: System Calls </a:t>
            </a:r>
            <a:endParaRPr lang="en-CY" sz="4000" b="1" dirty="0"/>
          </a:p>
        </p:txBody>
      </p:sp>
      <p:sp>
        <p:nvSpPr>
          <p:cNvPr id="4" name="AutoShape 2" descr="PHP monitoring and integration with Zabbix">
            <a:extLst>
              <a:ext uri="{FF2B5EF4-FFF2-40B4-BE49-F238E27FC236}">
                <a16:creationId xmlns:a16="http://schemas.microsoft.com/office/drawing/2014/main" id="{7AE38D4E-F71A-4554-9069-710A6CA7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783080"/>
            <a:ext cx="536448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5" name="AutoShape 4" descr="PHP monitoring and integration with Zabbix">
            <a:extLst>
              <a:ext uri="{FF2B5EF4-FFF2-40B4-BE49-F238E27FC236}">
                <a16:creationId xmlns:a16="http://schemas.microsoft.com/office/drawing/2014/main" id="{EEEBA051-F130-4361-A235-333884F02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68E773-8D9F-C144-969D-E6CBA59FD006}"/>
              </a:ext>
            </a:extLst>
          </p:cNvPr>
          <p:cNvGrpSpPr/>
          <p:nvPr/>
        </p:nvGrpSpPr>
        <p:grpSpPr>
          <a:xfrm>
            <a:off x="6414052" y="1377763"/>
            <a:ext cx="5107619" cy="4872115"/>
            <a:chOff x="6685174" y="2699953"/>
            <a:chExt cx="3379395" cy="3112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2379F7-5191-8F4F-8F9B-B4D62BAD6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4" t="63556" b="-23996"/>
            <a:stretch/>
          </p:blipFill>
          <p:spPr>
            <a:xfrm>
              <a:off x="6685174" y="2699953"/>
              <a:ext cx="3379395" cy="31128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1600FC-D146-2047-8CDF-B1759367B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4"/>
            <a:stretch/>
          </p:blipFill>
          <p:spPr>
            <a:xfrm>
              <a:off x="6685174" y="4559765"/>
              <a:ext cx="3379395" cy="125304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A5966-A958-7448-92E3-4BE761071B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9" r="2544"/>
          <a:stretch/>
        </p:blipFill>
        <p:spPr>
          <a:xfrm>
            <a:off x="845163" y="1377763"/>
            <a:ext cx="4932785" cy="48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5" y="-352996"/>
            <a:ext cx="5769865" cy="1642969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PHP: System Calls - Results</a:t>
            </a:r>
            <a:endParaRPr lang="en-CY" sz="4000" b="1" dirty="0"/>
          </a:p>
        </p:txBody>
      </p:sp>
      <p:sp>
        <p:nvSpPr>
          <p:cNvPr id="4" name="AutoShape 2" descr="PHP monitoring and integration with Zabbix">
            <a:extLst>
              <a:ext uri="{FF2B5EF4-FFF2-40B4-BE49-F238E27FC236}">
                <a16:creationId xmlns:a16="http://schemas.microsoft.com/office/drawing/2014/main" id="{7AE38D4E-F71A-4554-9069-710A6CA7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392267"/>
            <a:ext cx="536448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5" name="AutoShape 4" descr="PHP monitoring and integration with Zabbix">
            <a:extLst>
              <a:ext uri="{FF2B5EF4-FFF2-40B4-BE49-F238E27FC236}">
                <a16:creationId xmlns:a16="http://schemas.microsoft.com/office/drawing/2014/main" id="{EEEBA051-F130-4361-A235-333884F02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65F667-E7D5-AE44-ADCB-C3F3C539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5" y="1289973"/>
            <a:ext cx="3911424" cy="5364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C6CAA9-CA23-B54A-B317-26C262B4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858" y="1289973"/>
            <a:ext cx="6502400" cy="554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0A4941-1957-5543-ABDB-D4416E611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980" y="1117711"/>
            <a:ext cx="24765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89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 </a:t>
            </a:r>
            <a:br>
              <a:rPr lang="el-GR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MVC </a:t>
            </a: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iagram illustrating MVC concepts">
            <a:extLst>
              <a:ext uri="{FF2B5EF4-FFF2-40B4-BE49-F238E27FC236}">
                <a16:creationId xmlns:a16="http://schemas.microsoft.com/office/drawing/2014/main" id="{59944CE7-84A2-4062-95D1-4C6B5634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93626"/>
            <a:ext cx="6780700" cy="40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4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59956-7DE9-4C41-B873-7C18E123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65" y="-372532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/>
              <a:t>File Structure</a:t>
            </a:r>
            <a:endParaRPr lang="en-CY" sz="40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12112-7332-484E-83B5-4EA3FADA1920}"/>
              </a:ext>
            </a:extLst>
          </p:cNvPr>
          <p:cNvSpPr/>
          <p:nvPr/>
        </p:nvSpPr>
        <p:spPr>
          <a:xfrm>
            <a:off x="8925976" y="1929937"/>
            <a:ext cx="1848701" cy="282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4F5A9E-9B91-4451-8718-6D24EDC05065}"/>
              </a:ext>
            </a:extLst>
          </p:cNvPr>
          <p:cNvSpPr/>
          <p:nvPr/>
        </p:nvSpPr>
        <p:spPr>
          <a:xfrm>
            <a:off x="8925975" y="4435874"/>
            <a:ext cx="1848701" cy="282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FF27CE-BB21-446C-A4DA-47FAD2FEE236}"/>
              </a:ext>
            </a:extLst>
          </p:cNvPr>
          <p:cNvSpPr/>
          <p:nvPr/>
        </p:nvSpPr>
        <p:spPr>
          <a:xfrm>
            <a:off x="8925977" y="3223666"/>
            <a:ext cx="1848701" cy="282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3CD5C2-8F8E-4DA3-8854-1113C58EF491}"/>
              </a:ext>
            </a:extLst>
          </p:cNvPr>
          <p:cNvSpPr txBox="1"/>
          <p:nvPr/>
        </p:nvSpPr>
        <p:spPr>
          <a:xfrm>
            <a:off x="335280" y="1886426"/>
            <a:ext cx="5054557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/>
              <a:t>Ο φάκελος </a:t>
            </a:r>
            <a:r>
              <a:rPr lang="en-US"/>
              <a:t>Http </a:t>
            </a:r>
            <a:r>
              <a:rPr lang="el-GR"/>
              <a:t>περιέχει τους </a:t>
            </a:r>
            <a:r>
              <a:rPr lang="en-US"/>
              <a:t>Controllers </a:t>
            </a:r>
            <a:endParaRPr lang="en-CY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61216-BE48-4E5A-955F-C12995C49379}"/>
              </a:ext>
            </a:extLst>
          </p:cNvPr>
          <p:cNvSpPr txBox="1"/>
          <p:nvPr/>
        </p:nvSpPr>
        <p:spPr>
          <a:xfrm>
            <a:off x="335283" y="3182812"/>
            <a:ext cx="507491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l-GR"/>
              <a:t>Όλα τα μοντέλα βρίσκονται στον φάκελο</a:t>
            </a:r>
            <a:endParaRPr lang="en-US"/>
          </a:p>
          <a:p>
            <a:r>
              <a:rPr lang="el-GR"/>
              <a:t> </a:t>
            </a:r>
            <a:r>
              <a:rPr lang="en-US"/>
              <a:t>app/Models </a:t>
            </a:r>
            <a:endParaRPr lang="en-C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DBABD-2CF5-4785-8343-21EEDB3F13A0}"/>
              </a:ext>
            </a:extLst>
          </p:cNvPr>
          <p:cNvSpPr txBox="1"/>
          <p:nvPr/>
        </p:nvSpPr>
        <p:spPr>
          <a:xfrm>
            <a:off x="306888" y="4254025"/>
            <a:ext cx="509813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l-GR"/>
              <a:t>Τα </a:t>
            </a:r>
            <a:r>
              <a:rPr lang="en-US"/>
              <a:t>views </a:t>
            </a:r>
            <a:r>
              <a:rPr lang="el-GR"/>
              <a:t>βρίσκονται στον φάκελο </a:t>
            </a:r>
            <a:r>
              <a:rPr lang="en-US"/>
              <a:t>resources/views</a:t>
            </a:r>
            <a:endParaRPr lang="en-C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D6A8E-EB8D-4DB2-A2C0-0F9ABB3CE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671"/>
          <a:stretch/>
        </p:blipFill>
        <p:spPr>
          <a:xfrm>
            <a:off x="8469039" y="722583"/>
            <a:ext cx="3512157" cy="291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7EEA9-F983-465A-AEA8-D0B8E830F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" t="62793" r="-925" b="1238"/>
          <a:stretch/>
        </p:blipFill>
        <p:spPr>
          <a:xfrm>
            <a:off x="8722290" y="3658315"/>
            <a:ext cx="3258906" cy="24342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59C347-84C6-4688-A7A4-17F3B1739B99}"/>
              </a:ext>
            </a:extLst>
          </p:cNvPr>
          <p:cNvSpPr/>
          <p:nvPr/>
        </p:nvSpPr>
        <p:spPr>
          <a:xfrm>
            <a:off x="8949489" y="1928127"/>
            <a:ext cx="1637057" cy="2262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FB9489-768C-4EE8-989D-079C284D42B3}"/>
              </a:ext>
            </a:extLst>
          </p:cNvPr>
          <p:cNvSpPr/>
          <p:nvPr/>
        </p:nvSpPr>
        <p:spPr>
          <a:xfrm>
            <a:off x="8925974" y="3404012"/>
            <a:ext cx="1637057" cy="2262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F0F29-E67D-4F85-9403-62C78CD409A0}"/>
              </a:ext>
            </a:extLst>
          </p:cNvPr>
          <p:cNvSpPr/>
          <p:nvPr/>
        </p:nvSpPr>
        <p:spPr>
          <a:xfrm>
            <a:off x="8922351" y="4322299"/>
            <a:ext cx="1637057" cy="2262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CC4453-B895-4F31-8FF9-62BD3B5A3135}"/>
              </a:ext>
            </a:extLst>
          </p:cNvPr>
          <p:cNvCxnSpPr/>
          <p:nvPr/>
        </p:nvCxnSpPr>
        <p:spPr>
          <a:xfrm flipH="1">
            <a:off x="5410200" y="2071093"/>
            <a:ext cx="3515775" cy="0"/>
          </a:xfrm>
          <a:prstGeom prst="straightConnector1">
            <a:avLst/>
          </a:prstGeom>
          <a:ln w="57150">
            <a:solidFill>
              <a:srgbClr val="90C2E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24B152-9F22-4CD3-9E7F-966A85797888}"/>
              </a:ext>
            </a:extLst>
          </p:cNvPr>
          <p:cNvCxnSpPr/>
          <p:nvPr/>
        </p:nvCxnSpPr>
        <p:spPr>
          <a:xfrm flipH="1">
            <a:off x="5410199" y="3517160"/>
            <a:ext cx="3515775" cy="0"/>
          </a:xfrm>
          <a:prstGeom prst="straightConnector1">
            <a:avLst/>
          </a:prstGeom>
          <a:ln w="57150">
            <a:solidFill>
              <a:srgbClr val="90C2E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BE29E7-375E-4AB0-86DB-4297BEE975F5}"/>
              </a:ext>
            </a:extLst>
          </p:cNvPr>
          <p:cNvCxnSpPr/>
          <p:nvPr/>
        </p:nvCxnSpPr>
        <p:spPr>
          <a:xfrm flipH="1">
            <a:off x="5405798" y="4435447"/>
            <a:ext cx="3515775" cy="0"/>
          </a:xfrm>
          <a:prstGeom prst="straightConnector1">
            <a:avLst/>
          </a:prstGeom>
          <a:ln w="57150">
            <a:solidFill>
              <a:srgbClr val="90C2E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9E7B1A-048A-4951-B613-BD68D0F16F6A}"/>
              </a:ext>
            </a:extLst>
          </p:cNvPr>
          <p:cNvSpPr/>
          <p:nvPr/>
        </p:nvSpPr>
        <p:spPr>
          <a:xfrm>
            <a:off x="8921573" y="4977570"/>
            <a:ext cx="1637057" cy="2262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178A38-54D9-4E76-BB70-AAFBAD5ED95B}"/>
              </a:ext>
            </a:extLst>
          </p:cNvPr>
          <p:cNvCxnSpPr/>
          <p:nvPr/>
        </p:nvCxnSpPr>
        <p:spPr>
          <a:xfrm flipH="1">
            <a:off x="5405798" y="5082437"/>
            <a:ext cx="3515775" cy="0"/>
          </a:xfrm>
          <a:prstGeom prst="straightConnector1">
            <a:avLst/>
          </a:prstGeom>
          <a:ln w="57150">
            <a:solidFill>
              <a:srgbClr val="90C2E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A7C7CD-8B95-4E39-9BFD-602E043E27B3}"/>
              </a:ext>
            </a:extLst>
          </p:cNvPr>
          <p:cNvSpPr txBox="1"/>
          <p:nvPr/>
        </p:nvSpPr>
        <p:spPr>
          <a:xfrm>
            <a:off x="313492" y="4908582"/>
            <a:ext cx="509813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l-GR"/>
              <a:t>Τα </a:t>
            </a:r>
            <a:r>
              <a:rPr lang="en-US"/>
              <a:t>routes </a:t>
            </a:r>
            <a:r>
              <a:rPr lang="el-GR"/>
              <a:t>βρίσκονται στον φάκελο </a:t>
            </a:r>
            <a:r>
              <a:rPr lang="en-US"/>
              <a:t>routes</a:t>
            </a:r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0064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6080" y="2144037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Routes</a:t>
            </a:r>
            <a:endParaRPr lang="en-CY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97E2F-37E9-9648-A5CE-734DDD088898}"/>
              </a:ext>
            </a:extLst>
          </p:cNvPr>
          <p:cNvSpPr txBox="1"/>
          <p:nvPr/>
        </p:nvSpPr>
        <p:spPr>
          <a:xfrm>
            <a:off x="2051824" y="97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C96F57-3A2A-A646-B803-415D787F079E}"/>
              </a:ext>
            </a:extLst>
          </p:cNvPr>
          <p:cNvSpPr txBox="1">
            <a:spLocks/>
          </p:cNvSpPr>
          <p:nvPr/>
        </p:nvSpPr>
        <p:spPr>
          <a:xfrm>
            <a:off x="566573" y="970156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D0DCC6F-E24A-E042-BBFB-72234CE40769}"/>
              </a:ext>
            </a:extLst>
          </p:cNvPr>
          <p:cNvSpPr txBox="1">
            <a:spLocks/>
          </p:cNvSpPr>
          <p:nvPr/>
        </p:nvSpPr>
        <p:spPr>
          <a:xfrm>
            <a:off x="391441" y="1154822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/>
              <a:t>Παραδείγματα</a:t>
            </a:r>
            <a:endParaRPr lang="en-CY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A967F-62C3-4412-8AC7-9BD7183FC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81" y="992576"/>
            <a:ext cx="6157494" cy="4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32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Controller – Index &amp; Create</a:t>
            </a:r>
            <a:br>
              <a:rPr lang="en-US" sz="4400"/>
            </a:br>
            <a:endParaRPr lang="en-CY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C5-618E-6846-B331-2A02C4A1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8B4A10-2AB3-43DA-9E09-F979C7DE1954}"/>
              </a:ext>
            </a:extLst>
          </p:cNvPr>
          <p:cNvSpPr txBox="1">
            <a:spLocks/>
          </p:cNvSpPr>
          <p:nvPr/>
        </p:nvSpPr>
        <p:spPr>
          <a:xfrm>
            <a:off x="641555" y="23277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Index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 Create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FB8F-CC18-47F6-92B3-D1DD49CD0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0" y="2881777"/>
            <a:ext cx="6066046" cy="125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96ECB-5640-4016-A516-DD208F32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85" y="4929728"/>
            <a:ext cx="5951736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32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Controller - </a:t>
            </a:r>
            <a:r>
              <a:rPr lang="en-US" sz="3600">
                <a:solidFill>
                  <a:srgbClr val="FFFFFF"/>
                </a:solidFill>
              </a:rPr>
              <a:t>Edit</a:t>
            </a:r>
            <a:br>
              <a:rPr lang="en-US" sz="4400"/>
            </a:br>
            <a:endParaRPr lang="en-CY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C5-618E-6846-B331-2A02C4A1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3CCCC-83F8-4E96-AB23-C5F5696F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30" y="2266428"/>
            <a:ext cx="8756139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6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2872-1A13-7944-9615-6F1325B6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Περιεχόμενα</a:t>
            </a:r>
            <a:endParaRPr lang="en-CY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D85C-326C-B940-9C9D-F47861340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l-GR" sz="3200"/>
              <a:t>Τι είναι η </a:t>
            </a:r>
            <a:r>
              <a:rPr lang="en-US" sz="3200"/>
              <a:t>Laravel</a:t>
            </a:r>
          </a:p>
          <a:p>
            <a:r>
              <a:rPr lang="el-GR" sz="3200"/>
              <a:t>Τι είναι η </a:t>
            </a:r>
            <a:r>
              <a:rPr lang="en-US" sz="3200"/>
              <a:t>PHP</a:t>
            </a:r>
          </a:p>
          <a:p>
            <a:r>
              <a:rPr lang="el-GR" sz="3200"/>
              <a:t>Ιστορική Αναδρομή</a:t>
            </a:r>
            <a:endParaRPr lang="en-CY" sz="3200"/>
          </a:p>
          <a:p>
            <a:r>
              <a:rPr lang="el-GR" sz="3200"/>
              <a:t>Πλεονεκτήματα / Μειονεκτήματα</a:t>
            </a:r>
          </a:p>
          <a:p>
            <a:r>
              <a:rPr lang="el-GR" sz="3200"/>
              <a:t>Εγκατάσταση</a:t>
            </a:r>
            <a:endParaRPr lang="en-US" sz="3200"/>
          </a:p>
          <a:p>
            <a:r>
              <a:rPr lang="el-GR" sz="3200"/>
              <a:t>Παρουσίαση Δυνατοτήτων μέσω Παραδειγμάτων</a:t>
            </a:r>
            <a:endParaRPr lang="en-US" sz="3200"/>
          </a:p>
          <a:p>
            <a:r>
              <a:rPr lang="el-GR" sz="3200"/>
              <a:t>Συμπεράσματα Υλοποίησης του Προγράμματος Επίδειξης</a:t>
            </a:r>
            <a:endParaRPr lang="en-US" sz="3200"/>
          </a:p>
          <a:p>
            <a:r>
              <a:rPr lang="el-GR" sz="3200"/>
              <a:t>Συμπεράσματα </a:t>
            </a:r>
            <a:endParaRPr lang="en-CY" sz="3200"/>
          </a:p>
          <a:p>
            <a:r>
              <a:rPr lang="el-GR" sz="3200"/>
              <a:t>Βιβλιογραφία</a:t>
            </a:r>
            <a:endParaRPr lang="en-CY" sz="3200"/>
          </a:p>
          <a:p>
            <a:endParaRPr lang="en-CY" sz="3200"/>
          </a:p>
        </p:txBody>
      </p:sp>
    </p:spTree>
    <p:extLst>
      <p:ext uri="{BB962C8B-B14F-4D97-AF65-F5344CB8AC3E}">
        <p14:creationId xmlns:p14="http://schemas.microsoft.com/office/powerpoint/2010/main" val="75571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32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Controller - </a:t>
            </a:r>
            <a:r>
              <a:rPr lang="en-US" sz="3600">
                <a:solidFill>
                  <a:srgbClr val="FFFFFF"/>
                </a:solidFill>
              </a:rPr>
              <a:t>View</a:t>
            </a:r>
            <a:br>
              <a:rPr lang="en-US" sz="4400"/>
            </a:br>
            <a:endParaRPr lang="en-CY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C5-618E-6846-B331-2A02C4A1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B746-A161-4B22-B405-E643E28D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97" y="2632547"/>
            <a:ext cx="7453006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07" y="585373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Blade</a:t>
            </a:r>
            <a:endParaRPr lang="en-CY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C5-618E-6846-B331-2A02C4A1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7" name="Picture 2" descr="Blade's history with Marvel – here's why it's been such a long, complicated  journey">
            <a:extLst>
              <a:ext uri="{FF2B5EF4-FFF2-40B4-BE49-F238E27FC236}">
                <a16:creationId xmlns:a16="http://schemas.microsoft.com/office/drawing/2014/main" id="{A48A8181-8859-4CB5-BC4E-D74571BB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883" y="503652"/>
            <a:ext cx="1489710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4B77F-B1DC-4059-84F0-5BD022C25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16" y="2701133"/>
            <a:ext cx="6485182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Dashboard</a:t>
            </a:r>
            <a:endParaRPr lang="en-CY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C5FA9-5576-471E-98C2-7D063FC76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4155005"/>
          </a:xfrm>
        </p:spPr>
      </p:pic>
    </p:spTree>
    <p:extLst>
      <p:ext uri="{BB962C8B-B14F-4D97-AF65-F5344CB8AC3E}">
        <p14:creationId xmlns:p14="http://schemas.microsoft.com/office/powerpoint/2010/main" val="194507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9C97-B565-46B4-90B6-9365AEFF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Clients</a:t>
            </a:r>
            <a:endParaRPr lang="en-CY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02D72-6BD8-403A-A51B-779FF8E30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59" t="2283" r="2987" b="-2283"/>
          <a:stretch/>
        </p:blipFill>
        <p:spPr>
          <a:xfrm>
            <a:off x="1033126" y="1690688"/>
            <a:ext cx="10625475" cy="4437800"/>
          </a:xfrm>
        </p:spPr>
      </p:pic>
    </p:spTree>
    <p:extLst>
      <p:ext uri="{BB962C8B-B14F-4D97-AF65-F5344CB8AC3E}">
        <p14:creationId xmlns:p14="http://schemas.microsoft.com/office/powerpoint/2010/main" val="160387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1586-5249-4C27-9003-B813466B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Create Client</a:t>
            </a:r>
            <a:endParaRPr lang="en-CY" b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DB4E7E-B88E-42DD-986B-89EE1583B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5C03B-5068-497F-AFC5-71FF6981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97" y="1342663"/>
            <a:ext cx="11702006" cy="51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1586-5249-4C27-9003-B813466B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Edit Client </a:t>
            </a:r>
            <a:endParaRPr lang="en-CY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C3422-452B-41B0-8610-A1D5374C6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744" y="1466808"/>
            <a:ext cx="11302305" cy="4887691"/>
          </a:xfrm>
        </p:spPr>
      </p:pic>
    </p:spTree>
    <p:extLst>
      <p:ext uri="{BB962C8B-B14F-4D97-AF65-F5344CB8AC3E}">
        <p14:creationId xmlns:p14="http://schemas.microsoft.com/office/powerpoint/2010/main" val="593940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1586-5249-4C27-9003-B813466B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View Client </a:t>
            </a:r>
            <a:endParaRPr lang="en-CY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B10B85-5F4B-4F3B-B47E-1D0FEC6EF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7914"/>
            <a:ext cx="10250347" cy="5044674"/>
          </a:xfrm>
        </p:spPr>
      </p:pic>
    </p:spTree>
    <p:extLst>
      <p:ext uri="{BB962C8B-B14F-4D97-AF65-F5344CB8AC3E}">
        <p14:creationId xmlns:p14="http://schemas.microsoft.com/office/powerpoint/2010/main" val="2335138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182E377-5A37-3D42-BF00-7DCAF8CB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7" y="444012"/>
            <a:ext cx="10515600" cy="1325563"/>
          </a:xfrm>
        </p:spPr>
        <p:txBody>
          <a:bodyPr/>
          <a:lstStyle/>
          <a:p>
            <a:r>
              <a:rPr lang="en-US" b="1" dirty="0"/>
              <a:t>FTP Client </a:t>
            </a:r>
            <a:r>
              <a:rPr lang="el-GR" b="1" dirty="0"/>
              <a:t>εφαρμογή</a:t>
            </a:r>
            <a:br>
              <a:rPr lang="el-GR" b="1" dirty="0"/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Create the connection</a:t>
            </a:r>
            <a:endParaRPr lang="en-CY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EE3B0-B9C6-C147-9063-A754FEE8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1769575"/>
            <a:ext cx="5940939" cy="412664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311D0B-021D-2740-8DE6-89346111B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2942" y="1769575"/>
            <a:ext cx="5949451" cy="4126640"/>
          </a:xfrm>
        </p:spPr>
      </p:pic>
    </p:spTree>
    <p:extLst>
      <p:ext uri="{BB962C8B-B14F-4D97-AF65-F5344CB8AC3E}">
        <p14:creationId xmlns:p14="http://schemas.microsoft.com/office/powerpoint/2010/main" val="210323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B8F306-D9C8-884F-BCE2-67132AAC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89" y="266786"/>
            <a:ext cx="10515600" cy="1325563"/>
          </a:xfrm>
        </p:spPr>
        <p:txBody>
          <a:bodyPr/>
          <a:lstStyle/>
          <a:p>
            <a:r>
              <a:rPr lang="en-US" b="1"/>
              <a:t>FTP Client </a:t>
            </a:r>
            <a:r>
              <a:rPr lang="el-GR" b="1"/>
              <a:t>εφαρμογή</a:t>
            </a:r>
            <a:br>
              <a:rPr lang="en-US" b="1"/>
            </a:br>
            <a:r>
              <a:rPr lang="en-US" sz="3200" b="1">
                <a:solidFill>
                  <a:schemeClr val="accent5">
                    <a:lumMod val="75000"/>
                  </a:schemeClr>
                </a:solidFill>
              </a:rPr>
              <a:t>Functions</a:t>
            </a:r>
            <a:endParaRPr lang="en-CY" sz="32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6477CA-66C5-604E-B994-567F695E9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289" y="1592349"/>
            <a:ext cx="5775480" cy="467538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21BE79-5C96-A149-877B-F88220F8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74" y="1592349"/>
            <a:ext cx="5571659" cy="46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28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1BE5-E84F-4C4A-B2E5-F7713496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386195"/>
            <a:ext cx="3888999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Functions</a:t>
            </a:r>
            <a:br>
              <a:rPr lang="en-US" sz="5600" b="1"/>
            </a:br>
            <a:r>
              <a:rPr lang="en-US" sz="5600" b="1"/>
              <a:t>Create Directory</a:t>
            </a:r>
            <a:br>
              <a:rPr lang="en-US" sz="5600" b="1"/>
            </a:br>
            <a:endParaRPr lang="en-US" sz="56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84001D3-5ABB-AF42-8D56-0195187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75005" flipH="1">
            <a:off x="9682378" y="4329481"/>
            <a:ext cx="1603009" cy="14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A7B8A-09EF-3640-B324-35CFE2E40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28" y="4772189"/>
            <a:ext cx="37338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D5E5F-1070-864E-BE7E-2D5F8291C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3622174"/>
            <a:ext cx="4014710" cy="60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0E846-6BB1-9743-9F86-6DA4ECA70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53" y="1745024"/>
            <a:ext cx="6329198" cy="23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5" y="85328"/>
            <a:ext cx="4959603" cy="1642969"/>
          </a:xfrm>
        </p:spPr>
        <p:txBody>
          <a:bodyPr anchor="b">
            <a:normAutofit/>
          </a:bodyPr>
          <a:lstStyle/>
          <a:p>
            <a:r>
              <a:rPr lang="el-GR" sz="4000" b="1"/>
              <a:t>Τι είναι η </a:t>
            </a:r>
            <a:r>
              <a:rPr lang="en-US" sz="4000" b="1"/>
              <a:t>PHP</a:t>
            </a:r>
            <a:r>
              <a:rPr lang="el-GR" sz="4000" b="1"/>
              <a:t>;</a:t>
            </a:r>
            <a:endParaRPr lang="en-CY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B005-1139-45FC-A2D6-FF73372B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27" y="2131466"/>
            <a:ext cx="5555373" cy="3522569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/>
              <a:t>Server-side scripting language </a:t>
            </a:r>
          </a:p>
          <a:p>
            <a:pPr>
              <a:lnSpc>
                <a:spcPct val="150000"/>
              </a:lnSpc>
            </a:pPr>
            <a:r>
              <a:rPr lang="el-GR"/>
              <a:t>Ιδανική για </a:t>
            </a:r>
            <a:r>
              <a:rPr lang="en-US"/>
              <a:t>web development </a:t>
            </a:r>
          </a:p>
          <a:p>
            <a:pPr>
              <a:lnSpc>
                <a:spcPct val="150000"/>
              </a:lnSpc>
            </a:pPr>
            <a:r>
              <a:rPr lang="el-GR"/>
              <a:t>Μπορεί να ενταχθεί εύκολα σε </a:t>
            </a:r>
            <a:r>
              <a:rPr lang="en-US"/>
              <a:t>HTML </a:t>
            </a:r>
          </a:p>
          <a:p>
            <a:pPr>
              <a:lnSpc>
                <a:spcPct val="150000"/>
              </a:lnSpc>
            </a:pPr>
            <a:r>
              <a:rPr lang="el-GR"/>
              <a:t>Είναι ιδανική για αρχάριους</a:t>
            </a:r>
            <a:endParaRPr lang="en-US"/>
          </a:p>
          <a:p>
            <a:pPr>
              <a:lnSpc>
                <a:spcPct val="150000"/>
              </a:lnSpc>
            </a:pPr>
            <a:r>
              <a:rPr lang="el-GR"/>
              <a:t>Προσφέρει </a:t>
            </a:r>
            <a:r>
              <a:rPr lang="en-US"/>
              <a:t>advanced features</a:t>
            </a:r>
            <a:r>
              <a:rPr lang="el-GR"/>
              <a:t> για προχωρημένους προγραμματιστές </a:t>
            </a:r>
          </a:p>
          <a:p>
            <a:pPr>
              <a:lnSpc>
                <a:spcPct val="150000"/>
              </a:lnSpc>
            </a:pPr>
            <a:endParaRPr lang="el-GR" sz="2000"/>
          </a:p>
          <a:p>
            <a:pPr>
              <a:lnSpc>
                <a:spcPct val="150000"/>
              </a:lnSpc>
            </a:pPr>
            <a:endParaRPr lang="en-US" sz="2000"/>
          </a:p>
        </p:txBody>
      </p:sp>
      <p:sp>
        <p:nvSpPr>
          <p:cNvPr id="4" name="AutoShape 2" descr="PHP monitoring and integration with Zabbix">
            <a:extLst>
              <a:ext uri="{FF2B5EF4-FFF2-40B4-BE49-F238E27FC236}">
                <a16:creationId xmlns:a16="http://schemas.microsoft.com/office/drawing/2014/main" id="{7AE38D4E-F71A-4554-9069-710A6CA7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783080"/>
            <a:ext cx="536448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5" name="AutoShape 4" descr="PHP monitoring and integration with Zabbix">
            <a:extLst>
              <a:ext uri="{FF2B5EF4-FFF2-40B4-BE49-F238E27FC236}">
                <a16:creationId xmlns:a16="http://schemas.microsoft.com/office/drawing/2014/main" id="{EEEBA051-F130-4361-A235-333884F02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B6E3D-00BC-4CBF-8D3C-1D047C44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08" y="2103312"/>
            <a:ext cx="5645865" cy="2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1BE5-E84F-4C4A-B2E5-F7713496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314163"/>
            <a:ext cx="3450803" cy="11547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>
                <a:solidFill>
                  <a:srgbClr val="5F5F5F">
                    <a:lumMod val="75000"/>
                  </a:srgbClr>
                </a:solidFill>
              </a:rPr>
              <a:t>Functions</a:t>
            </a:r>
            <a:br>
              <a:rPr lang="en-US" b="1"/>
            </a:br>
            <a:r>
              <a:rPr lang="en-US" b="1"/>
              <a:t>Upload File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84001D3-5ABB-AF42-8D56-0195187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9275" flipH="1">
            <a:off x="7900224" y="3548480"/>
            <a:ext cx="917612" cy="8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DD8C9-B65E-9248-B6A3-522534DA0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68"/>
          <a:stretch/>
        </p:blipFill>
        <p:spPr>
          <a:xfrm>
            <a:off x="8150346" y="4504446"/>
            <a:ext cx="3762683" cy="1965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E5E21-C2C8-944A-9116-717B505D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7" y="1368643"/>
            <a:ext cx="68580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29934-8412-DA4D-9E29-D4AA07E44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7" y="2990335"/>
            <a:ext cx="6928101" cy="2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9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1BE5-E84F-4C4A-B2E5-F7713496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5" y="-137677"/>
            <a:ext cx="5373624" cy="1783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5F5F5F">
                    <a:lumMod val="75000"/>
                  </a:srgbClr>
                </a:solidFill>
              </a:rPr>
              <a:t>Functions</a:t>
            </a:r>
            <a:br>
              <a:rPr lang="en-US" sz="2400" b="1">
                <a:solidFill>
                  <a:srgbClr val="5F5F5F">
                    <a:lumMod val="75000"/>
                  </a:srgbClr>
                </a:solidFill>
              </a:rPr>
            </a:br>
            <a:r>
              <a:rPr lang="en-US" b="1"/>
              <a:t>Show File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84001D3-5ABB-AF42-8D56-0195187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4459" flipH="1">
            <a:off x="7620458" y="3763845"/>
            <a:ext cx="984719" cy="8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8AD47-9A89-5245-B7E2-C448C278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35" y="2252704"/>
            <a:ext cx="6666529" cy="4139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377CA-65B7-9548-9D7C-027B60E99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5" y="1555220"/>
            <a:ext cx="4047594" cy="628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699482-BEB2-B84C-97CC-863581709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431" y="4747488"/>
            <a:ext cx="3683892" cy="11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7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1BE5-E84F-4C4A-B2E5-F7713496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386195"/>
            <a:ext cx="4294037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Functions</a:t>
            </a:r>
            <a:br>
              <a:rPr lang="en-US" sz="5600" b="1"/>
            </a:br>
            <a:r>
              <a:rPr lang="en-US" sz="5600" b="1"/>
              <a:t>Show Directory Contents</a:t>
            </a:r>
            <a:br>
              <a:rPr lang="en-US" sz="5600" b="1"/>
            </a:br>
            <a:endParaRPr lang="en-US" sz="56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84001D3-5ABB-AF42-8D56-0195187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75005" flipH="1">
            <a:off x="10818614" y="5170609"/>
            <a:ext cx="981280" cy="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6F09D-DD7D-EE4B-88A5-186D27AF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69" y="3956755"/>
            <a:ext cx="38481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D379E-7636-C14B-AA9E-4E8DEFF62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721" y="826891"/>
            <a:ext cx="6642100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D5717-5B6E-F142-B478-128F6AFF2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230" y="5450730"/>
            <a:ext cx="3698259" cy="9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4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C5235-6B4E-5047-9B3F-E61C2A54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441" y="486076"/>
            <a:ext cx="5367148" cy="1346693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700" b="1">
                <a:solidFill>
                  <a:srgbClr val="5F5F5F">
                    <a:lumMod val="75000"/>
                  </a:srgbClr>
                </a:solidFill>
              </a:rPr>
              <a:t>Functions</a:t>
            </a:r>
            <a:br>
              <a:rPr lang="en-US" sz="4000" b="1"/>
            </a:br>
            <a:r>
              <a:rPr lang="en-US" sz="4000" b="1"/>
              <a:t>Show Directory </a:t>
            </a:r>
            <a:br>
              <a:rPr lang="en-US" sz="4000" b="1"/>
            </a:br>
            <a:r>
              <a:rPr lang="en-US" sz="4000" b="1"/>
              <a:t>Contents Recursively</a:t>
            </a:r>
            <a:endParaRPr lang="en-CY" sz="40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CBBA37-ED57-439D-B76E-5DF57120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848085F-7004-EF48-B6DA-A7EF8847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29900" flipV="1">
            <a:off x="6979062" y="3954874"/>
            <a:ext cx="873871" cy="781022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56D02-985E-074B-B1F9-F76B4CFA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389" y="1841631"/>
            <a:ext cx="4312750" cy="514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74532-50E5-CC4B-8CE6-1084227AE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372" y="5056063"/>
            <a:ext cx="4538767" cy="1315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E70DC-F8B0-6040-8AD2-5F132B809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11" y="748862"/>
            <a:ext cx="5986394" cy="1346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5C2FBE-B9D8-1E4E-AEA9-B217552CE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511" y="2151885"/>
            <a:ext cx="5986394" cy="46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89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1BE5-E84F-4C4A-B2E5-F7713496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5" y="-137677"/>
            <a:ext cx="5373624" cy="1783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5F5F5F">
                    <a:lumMod val="75000"/>
                  </a:srgbClr>
                </a:solidFill>
              </a:rPr>
              <a:t>Functions</a:t>
            </a:r>
            <a:br>
              <a:rPr lang="en-US" sz="2400" b="1">
                <a:solidFill>
                  <a:srgbClr val="5F5F5F">
                    <a:lumMod val="75000"/>
                  </a:srgbClr>
                </a:solidFill>
              </a:rPr>
            </a:br>
            <a:r>
              <a:rPr lang="en-US" b="1"/>
              <a:t>Download File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84001D3-5ABB-AF42-8D56-0195187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68247" y="6034543"/>
            <a:ext cx="647292" cy="57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ADF5C-1199-4E4C-973E-2FCF875A5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15" y="1646073"/>
            <a:ext cx="5358143" cy="618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DCD6A-9510-BC4B-AD3C-AB0DED1AF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55" y="2723700"/>
            <a:ext cx="8038273" cy="326100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A1BA426-8A65-4644-BFFB-D43A27FE9927}"/>
              </a:ext>
            </a:extLst>
          </p:cNvPr>
          <p:cNvSpPr/>
          <p:nvPr/>
        </p:nvSpPr>
        <p:spPr>
          <a:xfrm>
            <a:off x="1168050" y="3407568"/>
            <a:ext cx="7602476" cy="99719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493EE7-91DC-E446-87E5-7EAE8D7005F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8770526" y="2255950"/>
            <a:ext cx="800458" cy="16502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12308CF-CB4B-2C46-B795-732FAD265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335" y="1056262"/>
            <a:ext cx="4978400" cy="120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A8953B-B116-A14F-A5A3-9D8596C70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624" y="4660110"/>
            <a:ext cx="2819400" cy="20193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356CBF-44B8-AF42-B0B1-804207845A41}"/>
              </a:ext>
            </a:extLst>
          </p:cNvPr>
          <p:cNvSpPr/>
          <p:nvPr/>
        </p:nvSpPr>
        <p:spPr>
          <a:xfrm>
            <a:off x="10246899" y="6316697"/>
            <a:ext cx="1067096" cy="2695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865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5E8D06-DF55-43E7-9CF6-CFA00D2D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A506D8-18BB-4C6F-8AFD-8177E611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EF6BB-6E24-6145-B696-097F7396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93856"/>
          </a:xfrm>
        </p:spPr>
        <p:txBody>
          <a:bodyPr>
            <a:normAutofit/>
          </a:bodyPr>
          <a:lstStyle/>
          <a:p>
            <a:r>
              <a:rPr lang="el-GR" sz="4000" b="1"/>
              <a:t>Συμπεράσματα</a:t>
            </a:r>
            <a:endParaRPr lang="en-CY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59B5-E2BB-AA46-B4AC-CF7C3764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2163337"/>
            <a:ext cx="5067294" cy="3636731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MVC Pattern </a:t>
            </a: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 </a:t>
            </a:r>
            <a:r>
              <a:rPr lang="el-GR" sz="2400">
                <a:sym typeface="Wingdings" panose="05000000000000000000" pitchFamily="2" charset="2"/>
              </a:rPr>
              <a:t>οργάνωση αρχείων</a:t>
            </a:r>
            <a:r>
              <a:rPr lang="en-US" sz="2400">
                <a:sym typeface="Wingdings" panose="05000000000000000000" pitchFamily="2" charset="2"/>
              </a:rPr>
              <a:t> </a:t>
            </a:r>
            <a:endParaRPr lang="el-GR" sz="24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</a:t>
            </a:r>
            <a:r>
              <a:rPr lang="el-GR" sz="2400">
                <a:sym typeface="Wingdings" panose="05000000000000000000" pitchFamily="2" charset="2"/>
              </a:rPr>
              <a:t> διαχωρισμός </a:t>
            </a:r>
            <a:r>
              <a:rPr lang="en-US" sz="2400">
                <a:sym typeface="Wingdings" panose="05000000000000000000" pitchFamily="2" charset="2"/>
              </a:rPr>
              <a:t>back-end / front-end</a:t>
            </a:r>
          </a:p>
          <a:p>
            <a:r>
              <a:rPr lang="el-GR" sz="2400"/>
              <a:t>Αξιοπο</a:t>
            </a:r>
            <a:r>
              <a:rPr lang="en-CY" sz="2400"/>
              <a:t>ί</a:t>
            </a:r>
            <a:r>
              <a:rPr lang="el-GR" sz="2400"/>
              <a:t>ηση </a:t>
            </a:r>
            <a:r>
              <a:rPr lang="en-US" sz="2400"/>
              <a:t>features </a:t>
            </a:r>
            <a:r>
              <a:rPr lang="el-GR" sz="2400"/>
              <a:t>της </a:t>
            </a:r>
            <a:r>
              <a:rPr lang="en-US" sz="2400"/>
              <a:t>PHP </a:t>
            </a: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 </a:t>
            </a:r>
            <a:r>
              <a:rPr lang="el-GR" sz="2400">
                <a:sym typeface="Wingdings" panose="05000000000000000000" pitchFamily="2" charset="2"/>
              </a:rPr>
              <a:t>ευκολία</a:t>
            </a:r>
            <a:endParaRPr lang="en-US" sz="24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</a:t>
            </a:r>
            <a:r>
              <a:rPr lang="el-GR" sz="2400">
                <a:sym typeface="Wingdings" panose="05000000000000000000" pitchFamily="2" charset="2"/>
              </a:rPr>
              <a:t> απλότητα</a:t>
            </a:r>
            <a:endParaRPr lang="en-US" sz="2400">
              <a:sym typeface="Wingdings" panose="05000000000000000000" pitchFamily="2" charset="2"/>
            </a:endParaRPr>
          </a:p>
          <a:p>
            <a:r>
              <a:rPr lang="el-GR" sz="2400">
                <a:sym typeface="Wingdings" panose="05000000000000000000" pitchFamily="2" charset="2"/>
              </a:rPr>
              <a:t>Χρησιμοποιείται όλο και περισσότερο </a:t>
            </a:r>
            <a:endParaRPr lang="en-US" sz="24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</a:t>
            </a:r>
            <a:r>
              <a:rPr lang="el-GR" sz="2400">
                <a:sym typeface="Wingdings" panose="05000000000000000000" pitchFamily="2" charset="2"/>
              </a:rPr>
              <a:t> ζήτηση</a:t>
            </a:r>
          </a:p>
          <a:p>
            <a:pPr marL="0" indent="0">
              <a:buNone/>
            </a:pPr>
            <a:r>
              <a:rPr lang="en-US" sz="2400">
                <a:sym typeface="Wingdings" panose="05000000000000000000" pitchFamily="2" charset="2"/>
              </a:rPr>
              <a:t>    </a:t>
            </a:r>
            <a:r>
              <a:rPr lang="el-GR" sz="2400">
                <a:sym typeface="Wingdings" panose="05000000000000000000" pitchFamily="2" charset="2"/>
              </a:rPr>
              <a:t> δημοφιλής</a:t>
            </a:r>
          </a:p>
        </p:txBody>
      </p:sp>
      <p:pic>
        <p:nvPicPr>
          <p:cNvPr id="1028" name="Picture 4" descr="1,284 Stick Man Thumbs Up Illustrations &amp; Clip Art - iStock">
            <a:extLst>
              <a:ext uri="{FF2B5EF4-FFF2-40B4-BE49-F238E27FC236}">
                <a16:creationId xmlns:a16="http://schemas.microsoft.com/office/drawing/2014/main" id="{5010418C-04C4-E745-9C2A-E3D0CAE3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44" y="874975"/>
            <a:ext cx="4495894" cy="50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34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909D-E723-2849-B490-4E1AA613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Βιβλιογραφία</a:t>
            </a:r>
            <a:endParaRPr lang="en-CY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E6AF-6B6E-8C40-BCEF-FA4B41B0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282"/>
            <a:ext cx="10515600" cy="504639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https://www.w3schools.in/laravel/history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4"/>
              </a:rPr>
              <a:t>https://medium.com/vehikl-news/a-brief-history-of-laravel-5d55970885bc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5"/>
              </a:rPr>
              <a:t>https://www.amarinfotech.com/why-laravel-is-best-php-framework.html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6"/>
              </a:rPr>
              <a:t>https://www.fastfwd.com/why-choose-laravel-for-your-next-web-project/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7"/>
              </a:rPr>
              <a:t>https://belitsoft.com/laravel-development-services/10-benefits-using-laravel-php-framework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8"/>
              </a:rPr>
              <a:t>https://www.courseya.com/blog/what-is-laravel-features-and-advantages/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9"/>
              </a:rPr>
              <a:t>https://riptutorial.com/laravel/example/21051/hello-world-example--using-controller-and-view-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10"/>
              </a:rPr>
              <a:t>https://github.com/Cannonb4ll/LaravelFtp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11"/>
              </a:rPr>
              <a:t>https://www.php.net/manual/en/function.ftp-nlist.php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hlinkClick r:id="rId12"/>
              </a:rPr>
              <a:t>https://www.tutorialspoint.com/php/php_introduction.htm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CY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CY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10808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58FB8-A6A5-4041-B31E-E5BA357A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09" y="891540"/>
            <a:ext cx="5852817" cy="50711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Ευχ</a:t>
            </a: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6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ριστούμε</a:t>
            </a: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</a:t>
            </a:r>
            <a:r>
              <a:rPr lang="en-US" sz="6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Ερωτήσεις</a:t>
            </a: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6D936-3250-40F6-B653-0A50594E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891540"/>
            <a:ext cx="4657344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Yellow Smile Emoji Smiley Design - Emoji - Sticker | TeePublic">
            <a:extLst>
              <a:ext uri="{FF2B5EF4-FFF2-40B4-BE49-F238E27FC236}">
                <a16:creationId xmlns:a16="http://schemas.microsoft.com/office/drawing/2014/main" id="{98CA0AA3-B71E-A040-AD88-B11062F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26" y="2224937"/>
            <a:ext cx="2408126" cy="24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0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6" y="832155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 b="1" dirty="0"/>
              <a:t>PHP – </a:t>
            </a:r>
            <a:r>
              <a:rPr lang="el-GR" sz="4000" b="1" dirty="0"/>
              <a:t>Συχνές Χρήσεις</a:t>
            </a:r>
            <a:r>
              <a:rPr lang="en-US" sz="4000" b="1" dirty="0"/>
              <a:t> </a:t>
            </a:r>
            <a:endParaRPr lang="en-CY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B005-1139-45FC-A2D6-FF73372B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8" y="2293933"/>
            <a:ext cx="4591304" cy="3536236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l-GR"/>
              <a:t>Εκτέλεση</a:t>
            </a:r>
            <a:r>
              <a:rPr lang="en-US"/>
              <a:t> system functions</a:t>
            </a:r>
            <a:endParaRPr lang="el-GR"/>
          </a:p>
          <a:p>
            <a:pPr>
              <a:lnSpc>
                <a:spcPct val="160000"/>
              </a:lnSpc>
            </a:pPr>
            <a:r>
              <a:rPr lang="el-GR"/>
              <a:t>Κρυπτογράφηση δεδομένων </a:t>
            </a:r>
            <a:r>
              <a:rPr lang="en-US"/>
              <a:t> </a:t>
            </a:r>
            <a:endParaRPr lang="el-GR"/>
          </a:p>
          <a:p>
            <a:pPr>
              <a:lnSpc>
                <a:spcPct val="160000"/>
              </a:lnSpc>
            </a:pPr>
            <a:r>
              <a:rPr lang="el-GR"/>
              <a:t>Διαχείριση βάσης δεδομένων</a:t>
            </a:r>
            <a:endParaRPr lang="en-US"/>
          </a:p>
          <a:p>
            <a:pPr>
              <a:lnSpc>
                <a:spcPct val="160000"/>
              </a:lnSpc>
            </a:pPr>
            <a:r>
              <a:rPr lang="en-US"/>
              <a:t>Authorization </a:t>
            </a:r>
          </a:p>
          <a:p>
            <a:endParaRPr lang="en-US" sz="2400"/>
          </a:p>
        </p:txBody>
      </p:sp>
      <p:sp>
        <p:nvSpPr>
          <p:cNvPr id="4103" name="Freeform: Shape 7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2E012F-2520-4706-87D1-EE973C52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329" y="2293933"/>
            <a:ext cx="3221404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HP monitoring and integration with Zabbix">
            <a:extLst>
              <a:ext uri="{FF2B5EF4-FFF2-40B4-BE49-F238E27FC236}">
                <a16:creationId xmlns:a16="http://schemas.microsoft.com/office/drawing/2014/main" id="{7AE38D4E-F71A-4554-9069-710A6CA7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783080"/>
            <a:ext cx="536448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5" name="AutoShape 4" descr="PHP monitoring and integration with Zabbix">
            <a:extLst>
              <a:ext uri="{FF2B5EF4-FFF2-40B4-BE49-F238E27FC236}">
                <a16:creationId xmlns:a16="http://schemas.microsoft.com/office/drawing/2014/main" id="{EEEBA051-F130-4361-A235-333884F02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1077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FCA15-82CB-4309-8ED7-4ADCD896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5" y="85328"/>
            <a:ext cx="4959603" cy="1642969"/>
          </a:xfrm>
        </p:spPr>
        <p:txBody>
          <a:bodyPr anchor="b">
            <a:normAutofit/>
          </a:bodyPr>
          <a:lstStyle/>
          <a:p>
            <a:r>
              <a:rPr lang="el-GR" sz="4000" b="1"/>
              <a:t>Τι είναι η </a:t>
            </a:r>
            <a:r>
              <a:rPr lang="en-US" sz="4000" b="1"/>
              <a:t>Laravel</a:t>
            </a:r>
            <a:r>
              <a:rPr lang="el-GR" sz="4000" b="1"/>
              <a:t>;</a:t>
            </a:r>
            <a:endParaRPr lang="en-CY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B005-1139-45FC-A2D6-FF73372B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4" y="2070506"/>
            <a:ext cx="5555373" cy="352256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PHP framework </a:t>
            </a:r>
            <a:endParaRPr lang="el-GR"/>
          </a:p>
          <a:p>
            <a:pPr>
              <a:lnSpc>
                <a:spcPct val="150000"/>
              </a:lnSpc>
            </a:pPr>
            <a:r>
              <a:rPr lang="en-US"/>
              <a:t>Free open-source license</a:t>
            </a:r>
          </a:p>
          <a:p>
            <a:pPr>
              <a:lnSpc>
                <a:spcPct val="150000"/>
              </a:lnSpc>
            </a:pPr>
            <a:r>
              <a:rPr lang="el-GR"/>
              <a:t>Απλοποιεί περίπλοκές λειτουργίες </a:t>
            </a:r>
          </a:p>
          <a:p>
            <a:pPr>
              <a:lnSpc>
                <a:spcPct val="150000"/>
              </a:lnSpc>
            </a:pPr>
            <a:r>
              <a:rPr lang="el-GR"/>
              <a:t>Χρησιμοποιεί την </a:t>
            </a:r>
            <a:r>
              <a:rPr lang="en-US"/>
              <a:t>MVC </a:t>
            </a:r>
            <a:r>
              <a:rPr lang="el-GR"/>
              <a:t>αρχιτεκτονική </a:t>
            </a:r>
            <a:endParaRPr lang="en-US"/>
          </a:p>
          <a:p>
            <a:pPr>
              <a:lnSpc>
                <a:spcPct val="150000"/>
              </a:lnSpc>
            </a:pPr>
            <a:endParaRPr lang="el-GR" sz="2000"/>
          </a:p>
          <a:p>
            <a:pPr>
              <a:lnSpc>
                <a:spcPct val="150000"/>
              </a:lnSpc>
            </a:pPr>
            <a:endParaRPr lang="en-US" sz="2000"/>
          </a:p>
        </p:txBody>
      </p:sp>
      <p:pic>
        <p:nvPicPr>
          <p:cNvPr id="2050" name="Picture 2" descr="Laravel - Wikipedia">
            <a:extLst>
              <a:ext uri="{FF2B5EF4-FFF2-40B4-BE49-F238E27FC236}">
                <a16:creationId xmlns:a16="http://schemas.microsoft.com/office/drawing/2014/main" id="{64DC8C2A-0B2A-44D4-B82C-16D70919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442" y="517590"/>
            <a:ext cx="5201023" cy="54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016D-527A-4547-BA6F-08B282F1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/>
              <a:t>Laravel: </a:t>
            </a:r>
            <a:r>
              <a:rPr lang="el-GR" sz="5000" b="1"/>
              <a:t>Ιστορική Αναδρομή</a:t>
            </a:r>
            <a:endParaRPr lang="en-CY" sz="5000" b="1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4BF5B89-DE6C-4D4C-8B1C-3025DCAF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250012"/>
            <a:ext cx="4818888" cy="3547872"/>
          </a:xfrm>
        </p:spPr>
        <p:txBody>
          <a:bodyPr anchor="ctr">
            <a:normAutofit/>
          </a:bodyPr>
          <a:lstStyle/>
          <a:p>
            <a:r>
              <a:rPr lang="el-GR" sz="2400"/>
              <a:t>Δημιουργήθηκε από τον </a:t>
            </a:r>
            <a:r>
              <a:rPr lang="en-US" sz="2400"/>
              <a:t>Taylor </a:t>
            </a:r>
            <a:r>
              <a:rPr lang="en-US" sz="2400" err="1"/>
              <a:t>Otwell</a:t>
            </a:r>
            <a:endParaRPr lang="en-US" sz="2400"/>
          </a:p>
          <a:p>
            <a:r>
              <a:rPr lang="en-US" sz="2400"/>
              <a:t>H Laravel </a:t>
            </a:r>
            <a:r>
              <a:rPr lang="el-GR" sz="2400"/>
              <a:t>είναι ένα </a:t>
            </a:r>
            <a:r>
              <a:rPr lang="en-US" sz="2400"/>
              <a:t>PHP framework</a:t>
            </a:r>
          </a:p>
          <a:p>
            <a:r>
              <a:rPr lang="en-US" sz="2400"/>
              <a:t>H 1</a:t>
            </a:r>
            <a:r>
              <a:rPr lang="el-GR" sz="2400" baseline="30000"/>
              <a:t>η</a:t>
            </a:r>
            <a:r>
              <a:rPr lang="el-GR" sz="2400"/>
              <a:t>  έκδοση κυκλοφόρησε το </a:t>
            </a:r>
            <a:r>
              <a:rPr lang="en-US" sz="2400"/>
              <a:t>2011</a:t>
            </a:r>
          </a:p>
          <a:p>
            <a:r>
              <a:rPr lang="el-GR" sz="2400"/>
              <a:t>Με κάθε νέα έκδοση της </a:t>
            </a:r>
            <a:r>
              <a:rPr lang="en-US" sz="2400"/>
              <a:t>Laravel </a:t>
            </a:r>
            <a:r>
              <a:rPr lang="el-GR" sz="2400"/>
              <a:t>αυξάνονταν τα </a:t>
            </a:r>
            <a:r>
              <a:rPr lang="en-US" sz="2400"/>
              <a:t>built-in main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EA849-ABC0-4023-B60B-C92211753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9" b="-1"/>
          <a:stretch/>
        </p:blipFill>
        <p:spPr>
          <a:xfrm>
            <a:off x="6096000" y="1545890"/>
            <a:ext cx="5458968" cy="42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0A92-89CB-4B4D-8EAE-7FC4D873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Laravel and other PHP frameworks</a:t>
            </a:r>
          </a:p>
        </p:txBody>
      </p:sp>
      <p:sp>
        <p:nvSpPr>
          <p:cNvPr id="1031" name="Rectangle 13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aravel vs othwer framework 1">
            <a:extLst>
              <a:ext uri="{FF2B5EF4-FFF2-40B4-BE49-F238E27FC236}">
                <a16:creationId xmlns:a16="http://schemas.microsoft.com/office/drawing/2014/main" id="{B93C1B39-AA15-40AB-9484-8616C8A2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58" y="804672"/>
            <a:ext cx="5747209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5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68CB-C12F-8A43-9591-D7A80CE8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Πλεονεκτήματα</a:t>
            </a:r>
            <a:endParaRPr lang="en-CY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ACFB-390D-0C45-A9B7-53A8575B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l-GR"/>
              <a:t>Μεγάλο εύρος από </a:t>
            </a:r>
            <a:r>
              <a:rPr lang="en-US"/>
              <a:t>built-in templates  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 </a:t>
            </a:r>
            <a:r>
              <a:rPr lang="el-GR"/>
              <a:t>ταχ</a:t>
            </a:r>
            <a:r>
              <a:rPr lang="en-US" err="1"/>
              <a:t>ύ</a:t>
            </a:r>
            <a:r>
              <a:rPr lang="el-GR"/>
              <a:t>τητα &amp; απλότητα</a:t>
            </a:r>
            <a:endParaRPr lang="en-US">
              <a:sym typeface="Wingdings" pitchFamily="2" charset="2"/>
            </a:endParaRPr>
          </a:p>
          <a:p>
            <a:r>
              <a:rPr lang="el-GR"/>
              <a:t>Προστασία – Ασφάλεια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Bcrypt</a:t>
            </a:r>
            <a:endParaRPr lang="el-GR"/>
          </a:p>
          <a:p>
            <a:r>
              <a:rPr lang="en-CY"/>
              <a:t>Web Application Peformance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l-GR">
                <a:sym typeface="Wingdings" panose="05000000000000000000" pitchFamily="2" charset="2"/>
              </a:rPr>
              <a:t>Γρηγορότερο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Automated Testing</a:t>
            </a:r>
          </a:p>
          <a:p>
            <a:r>
              <a:rPr lang="el-GR">
                <a:sym typeface="Wingdings" panose="05000000000000000000" pitchFamily="2" charset="2"/>
              </a:rPr>
              <a:t>Ευκολότερο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GB"/>
              <a:t>URL Routing Configuration</a:t>
            </a:r>
          </a:p>
          <a:p>
            <a:r>
              <a:rPr lang="el-GR" err="1"/>
              <a:t>Μπορο</a:t>
            </a:r>
            <a:r>
              <a:rPr lang="en-GB" err="1"/>
              <a:t>ύ</a:t>
            </a:r>
            <a:r>
              <a:rPr lang="el-GR"/>
              <a:t>ν να χρησιμοποιηθούν νέα</a:t>
            </a:r>
            <a:r>
              <a:rPr lang="en-GB"/>
              <a:t> features </a:t>
            </a:r>
            <a:r>
              <a:rPr lang="el-GR"/>
              <a:t>της</a:t>
            </a:r>
            <a:r>
              <a:rPr lang="en-GB"/>
              <a:t> PH</a:t>
            </a:r>
            <a:r>
              <a:rPr lang="en-US"/>
              <a:t>P</a:t>
            </a:r>
            <a:endParaRPr lang="en-GB"/>
          </a:p>
          <a:p>
            <a:r>
              <a:rPr lang="en-GB"/>
              <a:t>K</a:t>
            </a:r>
            <a:r>
              <a:rPr lang="el-GR" err="1"/>
              <a:t>αλό</a:t>
            </a:r>
            <a:r>
              <a:rPr lang="en-GB"/>
              <a:t> documentation</a:t>
            </a:r>
            <a:r>
              <a:rPr lang="en-US">
                <a:sym typeface="Wingdings" panose="05000000000000000000" pitchFamily="2" charset="2"/>
              </a:rPr>
              <a:t> </a:t>
            </a:r>
            <a:r>
              <a:rPr lang="el-GR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develop-friendly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5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dvantages and Disadvantages of Printing on Plastics - MGX">
            <a:extLst>
              <a:ext uri="{FF2B5EF4-FFF2-40B4-BE49-F238E27FC236}">
                <a16:creationId xmlns:a16="http://schemas.microsoft.com/office/drawing/2014/main" id="{3588208A-6F53-4D40-AE90-01FCC6A03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EC72D-82ED-8344-BF3B-4B6F8996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l-GR" sz="3600" b="1"/>
              <a:t>Μειονεκτήματα</a:t>
            </a:r>
            <a:endParaRPr lang="en-CY" sz="3600" b="1"/>
          </a:p>
        </p:txBody>
      </p:sp>
      <p:cxnSp>
        <p:nvCxnSpPr>
          <p:cNvPr id="103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C5-618E-6846-B331-2A02C4A1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613857"/>
            <a:ext cx="4593021" cy="2619839"/>
          </a:xfrm>
        </p:spPr>
        <p:txBody>
          <a:bodyPr anchor="ctr">
            <a:normAutofit/>
          </a:bodyPr>
          <a:lstStyle/>
          <a:p>
            <a:r>
              <a:rPr lang="el-GR" sz="2400"/>
              <a:t>Περ</a:t>
            </a:r>
            <a:r>
              <a:rPr lang="en-GB" sz="2400" err="1"/>
              <a:t>ί</a:t>
            </a:r>
            <a:r>
              <a:rPr lang="el-GR" sz="2400"/>
              <a:t>πλοκο στην αρχή </a:t>
            </a:r>
            <a:r>
              <a:rPr lang="en-US" sz="2400">
                <a:sym typeface="Wingdings" panose="05000000000000000000" pitchFamily="2" charset="2"/>
              </a:rPr>
              <a:t></a:t>
            </a:r>
            <a:r>
              <a:rPr lang="el-GR" sz="2400">
                <a:sym typeface="Wingdings" panose="05000000000000000000" pitchFamily="2" charset="2"/>
              </a:rPr>
              <a:t> όχι κατάλληλο για </a:t>
            </a:r>
            <a:r>
              <a:rPr lang="en-US" sz="2400">
                <a:sym typeface="Wingdings" panose="05000000000000000000" pitchFamily="2" charset="2"/>
              </a:rPr>
              <a:t>amateur developers</a:t>
            </a:r>
            <a:endParaRPr lang="el-GR" sz="2400"/>
          </a:p>
          <a:p>
            <a:r>
              <a:rPr lang="el-GR" sz="2400"/>
              <a:t>Έλλειψη συνέχειας μεταξύ των </a:t>
            </a:r>
            <a:r>
              <a:rPr lang="en-US" sz="2400"/>
              <a:t>versions</a:t>
            </a:r>
            <a:endParaRPr lang="en-GB" sz="2400"/>
          </a:p>
          <a:p>
            <a:pPr marL="0" indent="0">
              <a:buNone/>
            </a:pPr>
            <a:endParaRPr lang="en-GB" sz="2400" b="1"/>
          </a:p>
          <a:p>
            <a:endParaRPr lang="en-CY" sz="2400" b="1"/>
          </a:p>
        </p:txBody>
      </p:sp>
    </p:spTree>
    <p:extLst>
      <p:ext uri="{BB962C8B-B14F-4D97-AF65-F5344CB8AC3E}">
        <p14:creationId xmlns:p14="http://schemas.microsoft.com/office/powerpoint/2010/main" val="159479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6016F525FCD7468EF936903EA33254" ma:contentTypeVersion="7" ma:contentTypeDescription="Create a new document." ma:contentTypeScope="" ma:versionID="effb93261b0ceec713232470a4401b82">
  <xsd:schema xmlns:xsd="http://www.w3.org/2001/XMLSchema" xmlns:xs="http://www.w3.org/2001/XMLSchema" xmlns:p="http://schemas.microsoft.com/office/2006/metadata/properties" xmlns:ns3="449b76e5-2b92-416d-a8df-1c1d2fbdd830" xmlns:ns4="d2aec898-9383-4562-9721-8c2d994db110" targetNamespace="http://schemas.microsoft.com/office/2006/metadata/properties" ma:root="true" ma:fieldsID="01baae755df638058c32b29426416892" ns3:_="" ns4:_="">
    <xsd:import namespace="449b76e5-2b92-416d-a8df-1c1d2fbdd830"/>
    <xsd:import namespace="d2aec898-9383-4562-9721-8c2d994db1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b76e5-2b92-416d-a8df-1c1d2fbdd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ec898-9383-4562-9721-8c2d994db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A3804F-60A4-4B80-8CC3-844E2E101C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3495D-2081-4BF6-8BCB-A793ABD7C47B}">
  <ds:schemaRefs>
    <ds:schemaRef ds:uri="449b76e5-2b92-416d-a8df-1c1d2fbdd830"/>
    <ds:schemaRef ds:uri="d2aec898-9383-4562-9721-8c2d994db1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FDD9F2-EF0D-4951-9D65-421ACAD72BC9}">
  <ds:schemaRefs>
    <ds:schemaRef ds:uri="449b76e5-2b92-416d-a8df-1c1d2fbdd830"/>
    <ds:schemaRef ds:uri="d2aec898-9383-4562-9721-8c2d994db1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2997</Words>
  <Application>Microsoft Macintosh PowerPoint</Application>
  <PresentationFormat>Widescreen</PresentationFormat>
  <Paragraphs>301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Maison Neue</vt:lpstr>
      <vt:lpstr>Office Theme</vt:lpstr>
      <vt:lpstr>PHP and Laravel Framework</vt:lpstr>
      <vt:lpstr>Περιεχόμενα</vt:lpstr>
      <vt:lpstr>Τι είναι η PHP;</vt:lpstr>
      <vt:lpstr>PHP – Συχνές Χρήσεις </vt:lpstr>
      <vt:lpstr>Τι είναι η Laravel;</vt:lpstr>
      <vt:lpstr>Laravel: Ιστορική Αναδρομή</vt:lpstr>
      <vt:lpstr>Laravel and other PHP frameworks</vt:lpstr>
      <vt:lpstr>Πλεονεκτήματα</vt:lpstr>
      <vt:lpstr>Μειονεκτήματα</vt:lpstr>
      <vt:lpstr>PHP: Hello World Example </vt:lpstr>
      <vt:lpstr>Εγκατάσταση Laravel Hello World Project</vt:lpstr>
      <vt:lpstr>Εγκατάσταση Laravel Hello World Project</vt:lpstr>
      <vt:lpstr>PHP: System Calls </vt:lpstr>
      <vt:lpstr>PHP: System Calls - Results</vt:lpstr>
      <vt:lpstr>Architecture  MVC </vt:lpstr>
      <vt:lpstr>File Structure</vt:lpstr>
      <vt:lpstr>Routes</vt:lpstr>
      <vt:lpstr>Controller – Index &amp; Create </vt:lpstr>
      <vt:lpstr>Controller - Edit </vt:lpstr>
      <vt:lpstr>Controller - View </vt:lpstr>
      <vt:lpstr>Blade</vt:lpstr>
      <vt:lpstr>Dashboard</vt:lpstr>
      <vt:lpstr>Clients</vt:lpstr>
      <vt:lpstr>Create Client</vt:lpstr>
      <vt:lpstr>Edit Client </vt:lpstr>
      <vt:lpstr>View Client </vt:lpstr>
      <vt:lpstr>FTP Client εφαρμογή Create the connection</vt:lpstr>
      <vt:lpstr>FTP Client εφαρμογή Functions</vt:lpstr>
      <vt:lpstr>Functions Create Directory </vt:lpstr>
      <vt:lpstr>Functions Upload File</vt:lpstr>
      <vt:lpstr>Functions Show File</vt:lpstr>
      <vt:lpstr>Functions Show Directory Contents </vt:lpstr>
      <vt:lpstr>Functions Show Directory  Contents Recursively</vt:lpstr>
      <vt:lpstr>Functions Download File</vt:lpstr>
      <vt:lpstr>Συμπεράσματα</vt:lpstr>
      <vt:lpstr>Βιβλιογραφία</vt:lpstr>
      <vt:lpstr>Ευχαριστούμε! Ερωτήσεις;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and Laravel Framework</dc:title>
  <dc:creator>Chrystalla Anastasiou</dc:creator>
  <cp:lastModifiedBy>Chrystalla Anastasiou</cp:lastModifiedBy>
  <cp:revision>1</cp:revision>
  <dcterms:created xsi:type="dcterms:W3CDTF">2022-04-05T18:16:44Z</dcterms:created>
  <dcterms:modified xsi:type="dcterms:W3CDTF">2022-04-12T18:21:00Z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0x010100F56016F525FCD7468EF936903EA33254</vt:lpwstr>
  </property>
</Properties>
</file>