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99" r:id="rId2"/>
    <p:sldId id="266" r:id="rId3"/>
    <p:sldId id="301" r:id="rId4"/>
    <p:sldId id="302" r:id="rId5"/>
    <p:sldId id="303" r:id="rId6"/>
    <p:sldId id="305" r:id="rId7"/>
    <p:sldId id="306" r:id="rId8"/>
    <p:sldId id="307" r:id="rId9"/>
    <p:sldId id="308" r:id="rId10"/>
    <p:sldId id="309" r:id="rId11"/>
    <p:sldId id="300" r:id="rId12"/>
    <p:sldId id="310" r:id="rId13"/>
    <p:sldId id="311" r:id="rId14"/>
    <p:sldId id="275" r:id="rId15"/>
    <p:sldId id="314" r:id="rId16"/>
    <p:sldId id="315" r:id="rId17"/>
    <p:sldId id="316" r:id="rId18"/>
    <p:sldId id="317" r:id="rId19"/>
    <p:sldId id="318" r:id="rId20"/>
    <p:sldId id="329" r:id="rId21"/>
    <p:sldId id="320" r:id="rId22"/>
    <p:sldId id="330" r:id="rId23"/>
    <p:sldId id="322" r:id="rId24"/>
    <p:sldId id="331" r:id="rId25"/>
    <p:sldId id="324" r:id="rId26"/>
    <p:sldId id="325" r:id="rId27"/>
    <p:sldId id="332" r:id="rId28"/>
    <p:sldId id="327" r:id="rId29"/>
    <p:sldId id="313" r:id="rId30"/>
    <p:sldId id="328" r:id="rId31"/>
    <p:sldId id="269" r:id="rId32"/>
  </p:sldIdLst>
  <p:sldSz cx="9144000" cy="5143500" type="screen16x9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0000FF"/>
    <a:srgbClr val="737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3" autoAdjust="0"/>
    <p:restoredTop sz="96355" autoAdjust="0"/>
  </p:normalViewPr>
  <p:slideViewPr>
    <p:cSldViewPr>
      <p:cViewPr>
        <p:scale>
          <a:sx n="151" d="100"/>
          <a:sy n="151" d="100"/>
        </p:scale>
        <p:origin x="1512" y="736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48" y="7494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732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DCDF1-0134-4420-82F4-018263756886}" type="datetimeFigureOut">
              <a:rPr lang="en-GB" smtClean="0"/>
              <a:pPr/>
              <a:t>16/03/2024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13148-9928-4BF7-BFE3-32B9C7CDA3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208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3493E-183B-43F9-A6C5-D2D2AC232D3D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University of Cyprus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40534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972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343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490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124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510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05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298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631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26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635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4488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610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992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761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5592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464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003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149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3820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275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25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83140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3701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738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39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30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610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70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2551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D1D5DB"/>
              </a:solidFill>
              <a:effectLst/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54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B41F-49E2-4638-9606-4876D6B9E99C}" type="datetime1">
              <a:rPr lang="el-GR" smtClean="0"/>
              <a:pPr/>
              <a:t>16/3/24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1D9A-7923-4CC7-A58C-9CAD1954A89A}" type="datetime1">
              <a:rPr lang="el-GR" smtClean="0"/>
              <a:pPr/>
              <a:t>16/3/24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084A-1050-49A0-82D2-E43BD73B42D9}" type="datetime1">
              <a:rPr lang="el-GR" smtClean="0"/>
              <a:pPr/>
              <a:t>16/3/24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DC48-EE14-4D06-B135-FB2C6CE98506}" type="datetime1">
              <a:rPr lang="el-GR" smtClean="0"/>
              <a:pPr/>
              <a:t>16/3/24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6" descr="http://www.ucy.ac.cy/branding/documents/logo/DepartmentsAndUnitsLogo/FacultyOfPureAndAppliedSciences/ComputerScience/Department_of_Computer_Science_en.jpg">
            <a:extLst>
              <a:ext uri="{FF2B5EF4-FFF2-40B4-BE49-F238E27FC236}">
                <a16:creationId xmlns:a16="http://schemas.microsoft.com/office/drawing/2014/main" id="{8FAEDB12-2D44-4D93-9058-2C01763841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BF42-8B8C-4410-887A-BA5F653C7B59}" type="datetime1">
              <a:rPr lang="el-GR" smtClean="0"/>
              <a:pPr/>
              <a:t>16/3/24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1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dirty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1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dirty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823F-CB75-4FA3-B241-8B9AA31BEAE0}" type="datetime1">
              <a:rPr lang="el-GR" smtClean="0"/>
              <a:pPr/>
              <a:t>16/3/24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B675-2691-4A70-8158-9F3EDE5CE893}" type="datetime1">
              <a:rPr lang="el-GR" smtClean="0"/>
              <a:pPr/>
              <a:t>16/3/24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6664-C004-4926-A4D0-4352E9E9CF89}" type="datetime1">
              <a:rPr lang="el-GR" smtClean="0"/>
              <a:pPr/>
              <a:t>16/3/24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274D9-C7C8-42AB-994F-F11F31D4E17F}" type="datetime1">
              <a:rPr lang="el-GR" smtClean="0"/>
              <a:pPr/>
              <a:t>16/3/24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B093-6EB2-4F3E-84CB-EF221316F979}" type="datetime1">
              <a:rPr lang="el-GR" smtClean="0"/>
              <a:pPr/>
              <a:t>16/3/24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572-91C5-4EF6-964A-051DFC501F37}" type="datetime1">
              <a:rPr lang="el-GR" smtClean="0"/>
              <a:pPr/>
              <a:t>16/3/24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E96A4-874F-4AF4-A0BA-1F18879FA212}" type="datetime1">
              <a:rPr lang="el-GR" smtClean="0"/>
              <a:pPr/>
              <a:t>16/3/24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oi.org/10.1145/3514221.3522567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3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3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3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3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3.sv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3.sv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8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6596" y="4011910"/>
            <a:ext cx="6250809" cy="467878"/>
          </a:xfrm>
        </p:spPr>
        <p:txBody>
          <a:bodyPr>
            <a:noAutofit/>
          </a:bodyPr>
          <a:lstStyle/>
          <a:p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By Stelios Christou: schris10@ucy.ac.cy</a:t>
            </a:r>
            <a:endParaRPr lang="el-GR" sz="1600" dirty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0F24252-FF26-4082-BCBC-D3FA1E11A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68469"/>
            <a:ext cx="3090874" cy="272638"/>
          </a:xfrm>
        </p:spPr>
        <p:txBody>
          <a:bodyPr/>
          <a:lstStyle/>
          <a:p>
            <a:r>
              <a:rPr lang="en-GB" dirty="0">
                <a:latin typeface="Constantia" pitchFamily="18" charset="0"/>
              </a:rPr>
              <a:t>https://www2.cs.ucy.ac.cy/courses/EPL646</a:t>
            </a:r>
            <a:endParaRPr lang="el-GR" dirty="0">
              <a:latin typeface="Constantia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itchFamily="18" charset="0"/>
              </a:rPr>
              <a:pPr/>
              <a:t>1</a:t>
            </a:fld>
            <a:endParaRPr lang="el-GR" dirty="0">
              <a:latin typeface="Constantia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6449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+mj-ea"/>
                <a:cs typeface="+mj-cs"/>
              </a:rPr>
              <a:t>EPL646: Advanced Topics in Databases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+mj-ea"/>
                <a:cs typeface="+mj-cs"/>
              </a:rPr>
              <a:t> 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85720" y="2656532"/>
            <a:ext cx="8572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 err="1">
                <a:latin typeface="Helvetica Neue"/>
              </a:rPr>
              <a:t>Ishtiyaque</a:t>
            </a:r>
            <a:r>
              <a:rPr lang="en-GB" dirty="0">
                <a:latin typeface="Helvetica Neue"/>
              </a:rPr>
              <a:t> Ahmad, </a:t>
            </a:r>
            <a:r>
              <a:rPr lang="en-GB" dirty="0" err="1">
                <a:latin typeface="Helvetica Neue"/>
              </a:rPr>
              <a:t>Divyakant</a:t>
            </a:r>
            <a:r>
              <a:rPr lang="en-GB" dirty="0">
                <a:latin typeface="Helvetica Neue"/>
              </a:rPr>
              <a:t> Agrawal, Amr El </a:t>
            </a:r>
            <a:r>
              <a:rPr lang="en-GB" dirty="0" err="1">
                <a:latin typeface="Helvetica Neue"/>
              </a:rPr>
              <a:t>Abbadi</a:t>
            </a:r>
            <a:r>
              <a:rPr lang="en-GB" dirty="0">
                <a:latin typeface="Helvetica Neue"/>
              </a:rPr>
              <a:t>, and </a:t>
            </a:r>
            <a:r>
              <a:rPr lang="en-GB" dirty="0" err="1">
                <a:latin typeface="Helvetica Neue"/>
              </a:rPr>
              <a:t>Trinabh</a:t>
            </a:r>
            <a:r>
              <a:rPr lang="en-GB" dirty="0">
                <a:latin typeface="Helvetica Neue"/>
              </a:rPr>
              <a:t> Gupta. 2023. Private Information Retrieval in Large Scale Public Data Repositories. Proc. VLDB Endow. 16, 12 (August 2023)</a:t>
            </a:r>
            <a:endParaRPr lang="en-US" dirty="0">
              <a:solidFill>
                <a:srgbClr val="0000FF"/>
              </a:solidFill>
              <a:latin typeface="Constantia" pitchFamily="18" charset="0"/>
            </a:endParaRPr>
          </a:p>
        </p:txBody>
      </p:sp>
      <p:sp>
        <p:nvSpPr>
          <p:cNvPr id="61442" name="AutoShape 2" descr="Image result for logo ucy cs department"/>
          <p:cNvSpPr>
            <a:spLocks noChangeAspect="1" noChangeArrowheads="1"/>
          </p:cNvSpPr>
          <p:nvPr/>
        </p:nvSpPr>
        <p:spPr bwMode="auto">
          <a:xfrm>
            <a:off x="155574" y="-136526"/>
            <a:ext cx="850887" cy="850887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683411" y="1287330"/>
            <a:ext cx="7972452" cy="1224861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Helvetica Neue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Private Information Retrieval in Large Scale Public Data Repositories</a:t>
            </a:r>
            <a:br>
              <a:rPr lang="en-US" sz="3600" dirty="0"/>
            </a:br>
            <a:endParaRPr lang="en-US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740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/>
              <a:t>PIR Protocol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1" y="1752655"/>
            <a:ext cx="4241629" cy="2699487"/>
          </a:xfrm>
        </p:spPr>
        <p:txBody>
          <a:bodyPr>
            <a:normAutofit/>
          </a:bodyPr>
          <a:lstStyle/>
          <a:p>
            <a:r>
              <a:rPr lang="en-US" dirty="0">
                <a:latin typeface="Söhne"/>
              </a:rPr>
              <a:t>Server has data stored in array </a:t>
            </a:r>
            <a:r>
              <a:rPr lang="en-US" b="1" i="1" dirty="0">
                <a:latin typeface="Söhne"/>
              </a:rPr>
              <a:t>A</a:t>
            </a:r>
            <a:r>
              <a:rPr lang="en-US" dirty="0">
                <a:latin typeface="Söhne"/>
              </a:rPr>
              <a:t>,</a:t>
            </a:r>
            <a:br>
              <a:rPr lang="en-US" dirty="0">
                <a:latin typeface="Söhne"/>
              </a:rPr>
            </a:br>
            <a:r>
              <a:rPr lang="en-US" dirty="0">
                <a:latin typeface="Söhne"/>
              </a:rPr>
              <a:t>size of </a:t>
            </a:r>
            <a:r>
              <a:rPr lang="en-US" b="1" i="1" dirty="0">
                <a:latin typeface="Söhne"/>
              </a:rPr>
              <a:t>n</a:t>
            </a:r>
          </a:p>
          <a:p>
            <a:endParaRPr lang="en-US" b="1" i="1" dirty="0">
              <a:latin typeface="Söhne"/>
            </a:endParaRPr>
          </a:p>
          <a:p>
            <a:endParaRPr lang="en-US" dirty="0">
              <a:latin typeface="Söhne"/>
            </a:endParaRPr>
          </a:p>
          <a:p>
            <a:r>
              <a:rPr lang="en-US" dirty="0">
                <a:latin typeface="Söhne"/>
              </a:rPr>
              <a:t>Server returns </a:t>
            </a:r>
            <a:r>
              <a:rPr lang="en-US" dirty="0">
                <a:solidFill>
                  <a:srgbClr val="C00000"/>
                </a:solidFill>
                <a:latin typeface="Söhne"/>
              </a:rPr>
              <a:t>encrypted</a:t>
            </a:r>
            <a:r>
              <a:rPr lang="en-US" dirty="0">
                <a:latin typeface="Söhne"/>
              </a:rPr>
              <a:t> response </a:t>
            </a:r>
            <a:r>
              <a:rPr lang="en-US" b="1" i="1" dirty="0">
                <a:latin typeface="Söhne"/>
              </a:rPr>
              <a:t>r</a:t>
            </a:r>
            <a:r>
              <a:rPr lang="en-US" dirty="0">
                <a:latin typeface="Söhne"/>
              </a:rPr>
              <a:t> to client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814599D-E566-7EC4-E395-1A818A6C70B7}"/>
              </a:ext>
            </a:extLst>
          </p:cNvPr>
          <p:cNvSpPr txBox="1">
            <a:spLocks/>
          </p:cNvSpPr>
          <p:nvPr/>
        </p:nvSpPr>
        <p:spPr>
          <a:xfrm>
            <a:off x="4572000" y="1752655"/>
            <a:ext cx="4241629" cy="3267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Söhne"/>
              </a:rPr>
              <a:t>Client wants to retrieve data </a:t>
            </a:r>
            <a:r>
              <a:rPr lang="en-US" sz="1800" b="1" i="1" dirty="0">
                <a:latin typeface="Söhne"/>
              </a:rPr>
              <a:t>A[</a:t>
            </a:r>
            <a:r>
              <a:rPr lang="en-US" sz="1800" b="1" i="1" dirty="0" err="1">
                <a:latin typeface="Söhne"/>
              </a:rPr>
              <a:t>i</a:t>
            </a:r>
            <a:r>
              <a:rPr lang="en-US" sz="1800" b="1" i="1" dirty="0">
                <a:latin typeface="Söhne"/>
              </a:rPr>
              <a:t>]</a:t>
            </a:r>
          </a:p>
          <a:p>
            <a:endParaRPr lang="en-US" sz="1800" b="1" i="1" dirty="0">
              <a:latin typeface="Söhne"/>
            </a:endParaRPr>
          </a:p>
          <a:p>
            <a:r>
              <a:rPr lang="en-US" sz="1800" dirty="0">
                <a:latin typeface="Söhne"/>
              </a:rPr>
              <a:t>Client sends </a:t>
            </a:r>
            <a:r>
              <a:rPr lang="en-US" sz="1800" dirty="0">
                <a:solidFill>
                  <a:srgbClr val="C00000"/>
                </a:solidFill>
                <a:latin typeface="Söhne"/>
              </a:rPr>
              <a:t>encrypted</a:t>
            </a:r>
            <a:r>
              <a:rPr lang="en-US" sz="1800" dirty="0">
                <a:latin typeface="Söhne"/>
              </a:rPr>
              <a:t> query </a:t>
            </a:r>
            <a:r>
              <a:rPr lang="en-US" sz="1800" b="1" i="1" dirty="0">
                <a:latin typeface="Söhne"/>
              </a:rPr>
              <a:t>q </a:t>
            </a:r>
            <a:r>
              <a:rPr lang="en-US" sz="1800" dirty="0">
                <a:latin typeface="Söhne"/>
              </a:rPr>
              <a:t>to server</a:t>
            </a:r>
          </a:p>
          <a:p>
            <a:endParaRPr lang="en-US" sz="1800" dirty="0">
              <a:latin typeface="Söhne"/>
            </a:endParaRPr>
          </a:p>
          <a:p>
            <a:endParaRPr lang="en-US" sz="1800" dirty="0">
              <a:latin typeface="Söhne"/>
            </a:endParaRPr>
          </a:p>
          <a:p>
            <a:r>
              <a:rPr lang="en-US" sz="1800" dirty="0">
                <a:latin typeface="Söhne"/>
              </a:rPr>
              <a:t>Client receives </a:t>
            </a:r>
            <a:r>
              <a:rPr lang="en-US" sz="1800" dirty="0">
                <a:solidFill>
                  <a:srgbClr val="C00000"/>
                </a:solidFill>
                <a:latin typeface="Söhne"/>
              </a:rPr>
              <a:t>encrypted</a:t>
            </a:r>
            <a:r>
              <a:rPr lang="en-US" sz="1800" dirty="0">
                <a:latin typeface="Söhne"/>
              </a:rPr>
              <a:t> </a:t>
            </a:r>
            <a:r>
              <a:rPr lang="en-US" sz="1800" b="1" i="1" dirty="0">
                <a:latin typeface="Söhne"/>
              </a:rPr>
              <a:t>r</a:t>
            </a:r>
          </a:p>
          <a:p>
            <a:r>
              <a:rPr lang="en-US" sz="1800" dirty="0">
                <a:solidFill>
                  <a:srgbClr val="C00000"/>
                </a:solidFill>
                <a:latin typeface="Söhne"/>
              </a:rPr>
              <a:t>Client decrypts </a:t>
            </a:r>
            <a:r>
              <a:rPr lang="en-US" sz="1800" b="1" i="1" dirty="0">
                <a:solidFill>
                  <a:srgbClr val="C00000"/>
                </a:solidFill>
                <a:latin typeface="Söhne"/>
              </a:rPr>
              <a:t>r</a:t>
            </a:r>
            <a:endParaRPr lang="en-US" sz="1800" dirty="0">
              <a:solidFill>
                <a:srgbClr val="C00000"/>
              </a:solidFill>
              <a:latin typeface="Söhne"/>
            </a:endParaRPr>
          </a:p>
          <a:p>
            <a:endParaRPr lang="en-US" sz="1800" i="1" dirty="0"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2398596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PIR Protocol Must Guarantee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0" y="1752655"/>
            <a:ext cx="8356429" cy="269948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Söhne"/>
              </a:rPr>
              <a:t>Correctness</a:t>
            </a:r>
          </a:p>
          <a:p>
            <a:r>
              <a:rPr lang="en-US" dirty="0">
                <a:latin typeface="Söhne"/>
              </a:rPr>
              <a:t>Privacy</a:t>
            </a:r>
            <a:endParaRPr lang="en-US" dirty="0">
              <a:solidFill>
                <a:schemeClr val="tx1"/>
              </a:solidFill>
              <a:latin typeface="Söhne"/>
            </a:endParaRP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69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PIR Categories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BF13EC9-D898-FB6B-99A9-B62F598AFE4B}"/>
              </a:ext>
            </a:extLst>
          </p:cNvPr>
          <p:cNvSpPr txBox="1">
            <a:spLocks/>
          </p:cNvSpPr>
          <p:nvPr/>
        </p:nvSpPr>
        <p:spPr>
          <a:xfrm>
            <a:off x="330371" y="1752655"/>
            <a:ext cx="4241629" cy="2699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Söhne"/>
              </a:rPr>
              <a:t>Information Theoretic PIR (IT-PIR)</a:t>
            </a:r>
            <a:endParaRPr lang="en-US" sz="1800" dirty="0">
              <a:latin typeface="Söhne"/>
            </a:endParaRPr>
          </a:p>
          <a:p>
            <a:r>
              <a:rPr lang="en-US" sz="1800" dirty="0">
                <a:latin typeface="Söhne"/>
              </a:rPr>
              <a:t>Array is replicated in multiple servers</a:t>
            </a:r>
          </a:p>
          <a:p>
            <a:r>
              <a:rPr lang="en-US" sz="1800" dirty="0">
                <a:latin typeface="Söhne"/>
              </a:rPr>
              <a:t>Each server sends differ part of </a:t>
            </a:r>
            <a:r>
              <a:rPr lang="en-US" sz="1800" b="1" i="1" dirty="0">
                <a:latin typeface="Söhne"/>
              </a:rPr>
              <a:t>r</a:t>
            </a:r>
          </a:p>
          <a:p>
            <a:r>
              <a:rPr lang="en-US" sz="1800" dirty="0">
                <a:latin typeface="Söhne"/>
              </a:rPr>
              <a:t>Client puts together the parts to get </a:t>
            </a:r>
            <a:r>
              <a:rPr lang="en-US" sz="1800" b="1" i="1" dirty="0">
                <a:latin typeface="Söhne"/>
              </a:rPr>
              <a:t>r</a:t>
            </a:r>
          </a:p>
          <a:p>
            <a:r>
              <a:rPr lang="en-US" sz="1800" dirty="0">
                <a:solidFill>
                  <a:srgbClr val="C00000"/>
                </a:solidFill>
                <a:latin typeface="Söhne"/>
              </a:rPr>
              <a:t>Servers must not communicate with each other!</a:t>
            </a:r>
          </a:p>
          <a:p>
            <a:r>
              <a:rPr lang="en-US" sz="1800" dirty="0">
                <a:latin typeface="Söhne"/>
              </a:rPr>
              <a:t>Hard to achieve</a:t>
            </a:r>
          </a:p>
        </p:txBody>
      </p:sp>
      <p:pic>
        <p:nvPicPr>
          <p:cNvPr id="20" name="Picture 19" descr="A diagram of a response&#10;&#10;Description automatically generated">
            <a:extLst>
              <a:ext uri="{FF2B5EF4-FFF2-40B4-BE49-F238E27FC236}">
                <a16:creationId xmlns:a16="http://schemas.microsoft.com/office/drawing/2014/main" id="{603198B4-F2CA-BEEC-9C9F-D6EBFD0DE04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752655"/>
            <a:ext cx="3921559" cy="253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363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PIR Categories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BF13EC9-D898-FB6B-99A9-B62F598AFE4B}"/>
              </a:ext>
            </a:extLst>
          </p:cNvPr>
          <p:cNvSpPr txBox="1">
            <a:spLocks/>
          </p:cNvSpPr>
          <p:nvPr/>
        </p:nvSpPr>
        <p:spPr>
          <a:xfrm>
            <a:off x="330371" y="1752655"/>
            <a:ext cx="4241629" cy="2699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Söhne"/>
              </a:rPr>
              <a:t>Computational PIR (CPIR)</a:t>
            </a:r>
            <a:endParaRPr lang="en-US" sz="1800" dirty="0">
              <a:latin typeface="Söhne"/>
            </a:endParaRPr>
          </a:p>
          <a:p>
            <a:r>
              <a:rPr lang="en-US" sz="1800" dirty="0">
                <a:latin typeface="Söhne"/>
              </a:rPr>
              <a:t>Array is stored in a single server</a:t>
            </a:r>
          </a:p>
          <a:p>
            <a:r>
              <a:rPr lang="en-US" sz="1800" dirty="0">
                <a:latin typeface="Söhne"/>
              </a:rPr>
              <a:t>Server computes </a:t>
            </a:r>
            <a:r>
              <a:rPr lang="en-US" sz="1800" b="1" i="1" dirty="0">
                <a:latin typeface="Söhne"/>
              </a:rPr>
              <a:t>r</a:t>
            </a:r>
          </a:p>
          <a:p>
            <a:r>
              <a:rPr lang="en-US" sz="1800" dirty="0">
                <a:latin typeface="Söhne"/>
              </a:rPr>
              <a:t>Client receives </a:t>
            </a:r>
            <a:r>
              <a:rPr lang="en-US" sz="1800" b="1" i="1" dirty="0">
                <a:latin typeface="Söhne"/>
              </a:rPr>
              <a:t>r</a:t>
            </a:r>
          </a:p>
          <a:p>
            <a:r>
              <a:rPr lang="en-US" sz="1800" dirty="0">
                <a:solidFill>
                  <a:srgbClr val="C00000"/>
                </a:solidFill>
                <a:latin typeface="Söhne"/>
              </a:rPr>
              <a:t>All of this is done with encrypted data!</a:t>
            </a:r>
            <a:endParaRPr lang="en-US" sz="1800" dirty="0">
              <a:latin typeface="Söhne"/>
            </a:endParaRPr>
          </a:p>
        </p:txBody>
      </p:sp>
      <p:pic>
        <p:nvPicPr>
          <p:cNvPr id="4" name="Picture 3" descr="A diagram of a server&#10;&#10;Description automatically generated">
            <a:extLst>
              <a:ext uri="{FF2B5EF4-FFF2-40B4-BE49-F238E27FC236}">
                <a16:creationId xmlns:a16="http://schemas.microsoft.com/office/drawing/2014/main" id="{197604BC-A068-6646-14ED-208A992FAA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52654"/>
            <a:ext cx="3888432" cy="2508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953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0" y="1752655"/>
            <a:ext cx="8483259" cy="2930428"/>
          </a:xfrm>
        </p:spPr>
        <p:txBody>
          <a:bodyPr>
            <a:normAutofit fontScale="92500"/>
          </a:bodyPr>
          <a:lstStyle/>
          <a:p>
            <a:r>
              <a:rPr lang="en-GB" sz="1800" dirty="0">
                <a:latin typeface="Söhne"/>
              </a:rPr>
              <a:t>Allows for encrypted data computation without the need of decryption</a:t>
            </a:r>
          </a:p>
          <a:p>
            <a:r>
              <a:rPr lang="en-GB" dirty="0">
                <a:latin typeface="Söhne"/>
              </a:rPr>
              <a:t>Uses two keys. Secret Key </a:t>
            </a:r>
            <a:r>
              <a:rPr lang="en-GB" b="1" i="1" dirty="0" err="1">
                <a:latin typeface="Söhne"/>
              </a:rPr>
              <a:t>sk</a:t>
            </a:r>
            <a:r>
              <a:rPr lang="en-GB" dirty="0">
                <a:latin typeface="Söhne"/>
              </a:rPr>
              <a:t>, Public Key </a:t>
            </a:r>
            <a:r>
              <a:rPr lang="en-GB" b="1" i="1" dirty="0">
                <a:latin typeface="Söhne"/>
              </a:rPr>
              <a:t>pk</a:t>
            </a:r>
          </a:p>
          <a:p>
            <a:endParaRPr lang="en-GB" b="1" i="1" dirty="0">
              <a:latin typeface="Söhne"/>
            </a:endParaRPr>
          </a:p>
          <a:p>
            <a:pPr marL="0" indent="0">
              <a:buNone/>
            </a:pPr>
            <a:r>
              <a:rPr lang="en-GB" b="1" i="1" dirty="0">
                <a:latin typeface="Söhne"/>
              </a:rPr>
              <a:t>Encrypt (v, pk):</a:t>
            </a:r>
            <a:r>
              <a:rPr lang="en-GB" dirty="0">
                <a:latin typeface="Söhne"/>
              </a:rPr>
              <a:t>  Encrypts message </a:t>
            </a:r>
            <a:r>
              <a:rPr lang="en-GB" b="1" i="1" dirty="0">
                <a:latin typeface="Söhne"/>
              </a:rPr>
              <a:t>v</a:t>
            </a:r>
            <a:r>
              <a:rPr lang="en-GB" dirty="0">
                <a:latin typeface="Söhne"/>
              </a:rPr>
              <a:t> using </a:t>
            </a:r>
            <a:r>
              <a:rPr lang="en-GB" b="1" i="1" dirty="0">
                <a:latin typeface="Söhne"/>
              </a:rPr>
              <a:t>pk</a:t>
            </a:r>
            <a:r>
              <a:rPr lang="en-GB" dirty="0">
                <a:latin typeface="Söhne"/>
              </a:rPr>
              <a:t>. Encrypted message is a ciphertext </a:t>
            </a:r>
            <a:r>
              <a:rPr lang="en-GB" b="1" i="1" dirty="0">
                <a:latin typeface="Söhne"/>
              </a:rPr>
              <a:t>c</a:t>
            </a:r>
            <a:r>
              <a:rPr lang="en-GB" dirty="0">
                <a:latin typeface="Söhne"/>
              </a:rPr>
              <a:t> and its size is bigger than the size of </a:t>
            </a:r>
            <a:r>
              <a:rPr lang="en-GB" b="1" i="1" dirty="0">
                <a:latin typeface="Söhne"/>
              </a:rPr>
              <a:t>v</a:t>
            </a:r>
          </a:p>
          <a:p>
            <a:pPr marL="0" indent="0">
              <a:buNone/>
            </a:pPr>
            <a:r>
              <a:rPr lang="en-GB" b="1" i="1" dirty="0">
                <a:latin typeface="Söhne"/>
              </a:rPr>
              <a:t>Decrypt (c, </a:t>
            </a:r>
            <a:r>
              <a:rPr lang="en-GB" b="1" i="1" dirty="0" err="1">
                <a:latin typeface="Söhne"/>
              </a:rPr>
              <a:t>sk</a:t>
            </a:r>
            <a:r>
              <a:rPr lang="en-GB" b="1" i="1" dirty="0">
                <a:latin typeface="Söhne"/>
              </a:rPr>
              <a:t>): </a:t>
            </a:r>
            <a:r>
              <a:rPr lang="en-GB" dirty="0">
                <a:latin typeface="Söhne"/>
              </a:rPr>
              <a:t>Decrypts ciphertext </a:t>
            </a:r>
            <a:r>
              <a:rPr lang="en-GB" b="1" i="1" dirty="0">
                <a:latin typeface="Söhne"/>
              </a:rPr>
              <a:t>c</a:t>
            </a:r>
            <a:r>
              <a:rPr lang="en-GB" dirty="0">
                <a:latin typeface="Söhne"/>
              </a:rPr>
              <a:t> using </a:t>
            </a:r>
            <a:r>
              <a:rPr lang="en-GB" b="1" i="1" dirty="0">
                <a:latin typeface="Söhne"/>
              </a:rPr>
              <a:t>sk</a:t>
            </a:r>
            <a:r>
              <a:rPr lang="en-GB" dirty="0">
                <a:latin typeface="Söhne"/>
              </a:rPr>
              <a:t>. Decrypted message is the original message </a:t>
            </a:r>
            <a:r>
              <a:rPr lang="en-GB" b="1" i="1" dirty="0">
                <a:latin typeface="Söhne"/>
              </a:rPr>
              <a:t>v</a:t>
            </a:r>
          </a:p>
          <a:p>
            <a:pPr marL="0" indent="0">
              <a:buNone/>
            </a:pPr>
            <a:r>
              <a:rPr lang="en-GB" b="1" i="1" dirty="0">
                <a:latin typeface="Söhne"/>
              </a:rPr>
              <a:t>Add (c1, c2): </a:t>
            </a:r>
            <a:r>
              <a:rPr lang="en-GB" dirty="0">
                <a:latin typeface="Söhne"/>
              </a:rPr>
              <a:t>Adds the two ciphertexts </a:t>
            </a:r>
            <a:r>
              <a:rPr lang="en-GB" b="1" i="1" dirty="0">
                <a:latin typeface="Söhne"/>
              </a:rPr>
              <a:t>(c1+c2) </a:t>
            </a:r>
            <a:r>
              <a:rPr lang="en-GB" dirty="0">
                <a:latin typeface="Söhne"/>
              </a:rPr>
              <a:t>and gives the encryption of </a:t>
            </a:r>
            <a:r>
              <a:rPr lang="en-GB" b="1" i="1" dirty="0">
                <a:latin typeface="Söhne"/>
              </a:rPr>
              <a:t>(v1+v2)</a:t>
            </a:r>
          </a:p>
          <a:p>
            <a:pPr marL="0" indent="0">
              <a:buNone/>
            </a:pPr>
            <a:r>
              <a:rPr lang="en-GB" b="1" i="1" dirty="0">
                <a:latin typeface="Söhne"/>
              </a:rPr>
              <a:t>Multiply (c1, c2): </a:t>
            </a:r>
            <a:r>
              <a:rPr lang="en-GB" dirty="0">
                <a:latin typeface="Söhne"/>
              </a:rPr>
              <a:t>Multiplies the two ciphertexts </a:t>
            </a:r>
            <a:r>
              <a:rPr lang="en-GB" b="1" i="1" dirty="0">
                <a:latin typeface="Söhne"/>
              </a:rPr>
              <a:t>(c1*c2) </a:t>
            </a:r>
            <a:r>
              <a:rPr lang="en-GB" dirty="0">
                <a:latin typeface="Söhne"/>
              </a:rPr>
              <a:t>and gives the encryption of </a:t>
            </a:r>
            <a:r>
              <a:rPr lang="en-GB" b="1" i="1" dirty="0">
                <a:latin typeface="Söhne"/>
              </a:rPr>
              <a:t>(v1*v2)</a:t>
            </a:r>
          </a:p>
          <a:p>
            <a:pPr marL="0" indent="0">
              <a:buNone/>
            </a:pPr>
            <a:r>
              <a:rPr lang="en-GB" b="1" i="1" dirty="0" err="1">
                <a:latin typeface="Söhne"/>
              </a:rPr>
              <a:t>MultiplyPlain</a:t>
            </a:r>
            <a:r>
              <a:rPr lang="en-GB" b="1" i="1" dirty="0">
                <a:latin typeface="Söhne"/>
              </a:rPr>
              <a:t> (v1, c2): </a:t>
            </a:r>
            <a:r>
              <a:rPr lang="en-GB" dirty="0">
                <a:latin typeface="Söhne"/>
              </a:rPr>
              <a:t>Same as Multiply but using one cipher and one plain text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chemeClr val="tx1"/>
                </a:solidFill>
                <a:effectLst/>
                <a:latin typeface="Söhne"/>
              </a:rPr>
              <a:t>CPIR - Homomorphic Encryption</a:t>
            </a:r>
            <a:endParaRPr lang="en-US" dirty="0"/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383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CPIR - How Does it Work</a:t>
            </a:r>
            <a:br>
              <a:rPr lang="en-US" dirty="0"/>
            </a:br>
            <a:r>
              <a:rPr lang="en-US" dirty="0"/>
              <a:t>(Client Query)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1" y="1752655"/>
            <a:ext cx="8356430" cy="2699487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Generates </a:t>
            </a:r>
            <a:r>
              <a:rPr lang="en-US" sz="1800" b="1" i="1" dirty="0" err="1">
                <a:solidFill>
                  <a:schemeClr val="tx1"/>
                </a:solidFill>
              </a:rPr>
              <a:t>sk</a:t>
            </a:r>
            <a:r>
              <a:rPr lang="en-US" sz="1800" b="1" i="1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and </a:t>
            </a:r>
            <a:r>
              <a:rPr lang="en-US" sz="1800" b="1" i="1" dirty="0">
                <a:solidFill>
                  <a:schemeClr val="tx1"/>
                </a:solidFill>
              </a:rPr>
              <a:t>pk</a:t>
            </a:r>
          </a:p>
          <a:p>
            <a:r>
              <a:rPr lang="en-US" sz="1800" dirty="0">
                <a:solidFill>
                  <a:schemeClr val="tx1"/>
                </a:solidFill>
              </a:rPr>
              <a:t>Creates query of size </a:t>
            </a:r>
            <a:r>
              <a:rPr lang="en-US" sz="1800" b="1" i="1" dirty="0">
                <a:solidFill>
                  <a:schemeClr val="tx1"/>
                </a:solidFill>
              </a:rPr>
              <a:t>n </a:t>
            </a:r>
            <a:r>
              <a:rPr lang="en-US" sz="1800" dirty="0">
                <a:solidFill>
                  <a:schemeClr val="tx1"/>
                </a:solidFill>
              </a:rPr>
              <a:t>which includes values of 0 and 1</a:t>
            </a:r>
          </a:p>
          <a:p>
            <a:r>
              <a:rPr lang="en-US" dirty="0"/>
              <a:t>If digit </a:t>
            </a:r>
            <a:r>
              <a:rPr lang="en-US" b="1" i="1" dirty="0" err="1"/>
              <a:t>i</a:t>
            </a:r>
            <a:r>
              <a:rPr lang="en-US" b="1" i="1" dirty="0"/>
              <a:t> </a:t>
            </a:r>
            <a:r>
              <a:rPr lang="en-US" dirty="0"/>
              <a:t>is 1, it means that the client wants to receive the data positioned at </a:t>
            </a:r>
            <a:r>
              <a:rPr lang="en-US" b="1" i="1" dirty="0"/>
              <a:t>A[</a:t>
            </a:r>
            <a:r>
              <a:rPr lang="en-US" b="1" i="1" dirty="0" err="1"/>
              <a:t>i</a:t>
            </a:r>
            <a:r>
              <a:rPr lang="en-US" b="1" i="1" dirty="0"/>
              <a:t>]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dirty="0"/>
              <a:t>If digit </a:t>
            </a:r>
            <a:r>
              <a:rPr lang="en-US" b="1" i="1" dirty="0" err="1"/>
              <a:t>i</a:t>
            </a:r>
            <a:r>
              <a:rPr lang="en-US" b="1" i="1" dirty="0"/>
              <a:t> </a:t>
            </a:r>
            <a:r>
              <a:rPr lang="en-US" dirty="0"/>
              <a:t>is 0, it means that the client doesn’t care for the data at that index</a:t>
            </a:r>
          </a:p>
          <a:p>
            <a:r>
              <a:rPr lang="en-US" sz="1800" dirty="0">
                <a:solidFill>
                  <a:schemeClr val="tx1"/>
                </a:solidFill>
              </a:rPr>
              <a:t>Encry</a:t>
            </a:r>
            <a:r>
              <a:rPr lang="en-US" dirty="0"/>
              <a:t>pts </a:t>
            </a:r>
            <a:r>
              <a:rPr lang="en-US" b="1" i="1" dirty="0"/>
              <a:t>q </a:t>
            </a:r>
            <a:r>
              <a:rPr lang="en-US" dirty="0"/>
              <a:t>using </a:t>
            </a:r>
            <a:r>
              <a:rPr lang="en-US" b="1" i="1" dirty="0"/>
              <a:t>Encrypt (q, pk) </a:t>
            </a:r>
            <a:r>
              <a:rPr lang="en-US" dirty="0"/>
              <a:t>and sends it to server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EA3BDD1-4C3B-EA2F-201F-85B11EE4A6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67" y="3986783"/>
            <a:ext cx="7826899" cy="46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0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CPIR - How Does it Work</a:t>
            </a:r>
            <a:br>
              <a:rPr lang="en-US" dirty="0"/>
            </a:br>
            <a:r>
              <a:rPr lang="en-US" dirty="0"/>
              <a:t>(Server)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1" y="1752655"/>
            <a:ext cx="8356430" cy="2699487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Receives encrypted </a:t>
            </a:r>
            <a:r>
              <a:rPr lang="en-US" sz="1800" b="1" i="1" dirty="0">
                <a:solidFill>
                  <a:schemeClr val="tx1"/>
                </a:solidFill>
              </a:rPr>
              <a:t>q</a:t>
            </a:r>
          </a:p>
          <a:p>
            <a:r>
              <a:rPr lang="en-US" dirty="0"/>
              <a:t>Performs </a:t>
            </a:r>
            <a:r>
              <a:rPr lang="en-US" b="1" i="1" dirty="0" err="1"/>
              <a:t>MultiplyPlain</a:t>
            </a:r>
            <a:r>
              <a:rPr lang="en-US" b="1" i="1" dirty="0"/>
              <a:t> </a:t>
            </a:r>
            <a:r>
              <a:rPr lang="en-US" dirty="0"/>
              <a:t>between</a:t>
            </a:r>
            <a:r>
              <a:rPr lang="en-US" b="1" i="1" dirty="0"/>
              <a:t> q[</a:t>
            </a:r>
            <a:r>
              <a:rPr lang="en-US" b="1" i="1" dirty="0" err="1"/>
              <a:t>i</a:t>
            </a:r>
            <a:r>
              <a:rPr lang="en-US" b="1" i="1" dirty="0"/>
              <a:t>] </a:t>
            </a:r>
            <a:r>
              <a:rPr lang="en-US" dirty="0"/>
              <a:t>and </a:t>
            </a:r>
            <a:r>
              <a:rPr lang="en-US" b="1" i="1" dirty="0"/>
              <a:t>A[</a:t>
            </a:r>
            <a:r>
              <a:rPr lang="en-US" b="1" i="1" dirty="0" err="1"/>
              <a:t>i</a:t>
            </a:r>
            <a:r>
              <a:rPr lang="en-US" b="1" i="1" dirty="0"/>
              <a:t>]</a:t>
            </a:r>
          </a:p>
          <a:p>
            <a:r>
              <a:rPr lang="en-US" dirty="0"/>
              <a:t>Performs </a:t>
            </a:r>
            <a:r>
              <a:rPr lang="en-US" b="1" i="1" dirty="0"/>
              <a:t>Add </a:t>
            </a:r>
            <a:r>
              <a:rPr lang="en-US" dirty="0"/>
              <a:t>for every multiplication</a:t>
            </a:r>
            <a:r>
              <a:rPr lang="en-US" b="1" i="1" dirty="0"/>
              <a:t> q[</a:t>
            </a:r>
            <a:r>
              <a:rPr lang="en-US" b="1" i="1" dirty="0" err="1"/>
              <a:t>i</a:t>
            </a:r>
            <a:r>
              <a:rPr lang="en-US" b="1" i="1" dirty="0"/>
              <a:t>]*A[</a:t>
            </a:r>
            <a:r>
              <a:rPr lang="en-US" b="1" i="1" dirty="0" err="1"/>
              <a:t>i</a:t>
            </a:r>
            <a:r>
              <a:rPr lang="en-US" b="1" i="1" dirty="0"/>
              <a:t>] </a:t>
            </a:r>
            <a:r>
              <a:rPr lang="en-US" i="1" dirty="0"/>
              <a:t>to generate </a:t>
            </a:r>
            <a:r>
              <a:rPr lang="en-US" b="1" i="1" dirty="0"/>
              <a:t>r</a:t>
            </a:r>
          </a:p>
          <a:p>
            <a:r>
              <a:rPr lang="en-US" sz="1800" dirty="0">
                <a:solidFill>
                  <a:schemeClr val="tx1"/>
                </a:solidFill>
              </a:rPr>
              <a:t>Returns </a:t>
            </a:r>
            <a:r>
              <a:rPr lang="en-US" sz="1800" b="1" i="1" dirty="0">
                <a:solidFill>
                  <a:schemeClr val="tx1"/>
                </a:solidFill>
              </a:rPr>
              <a:t>r </a:t>
            </a:r>
            <a:r>
              <a:rPr lang="en-US" sz="1800" dirty="0">
                <a:solidFill>
                  <a:schemeClr val="tx1"/>
                </a:solidFill>
              </a:rPr>
              <a:t>to client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pic>
        <p:nvPicPr>
          <p:cNvPr id="5" name="Picture 4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89DEFCC9-2985-7EEB-A998-30B4069CF3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89" y="3219822"/>
            <a:ext cx="7931593" cy="1592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5795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CPIR - How Does it Work</a:t>
            </a:r>
            <a:br>
              <a:rPr lang="en-US" dirty="0"/>
            </a:br>
            <a:r>
              <a:rPr lang="en-US" dirty="0"/>
              <a:t>(Client Response)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1" y="1752655"/>
            <a:ext cx="8356430" cy="2699487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Receives </a:t>
            </a:r>
            <a:r>
              <a:rPr lang="en-US" sz="1800" b="1" i="1" dirty="0">
                <a:solidFill>
                  <a:schemeClr val="tx1"/>
                </a:solidFill>
              </a:rPr>
              <a:t>r</a:t>
            </a:r>
          </a:p>
          <a:p>
            <a:r>
              <a:rPr lang="en-US" dirty="0"/>
              <a:t>Decrypts </a:t>
            </a:r>
            <a:r>
              <a:rPr lang="en-US" b="1" i="1" dirty="0"/>
              <a:t>r</a:t>
            </a:r>
            <a:r>
              <a:rPr lang="en-US" dirty="0"/>
              <a:t> using </a:t>
            </a:r>
            <a:r>
              <a:rPr lang="en-US" b="1" i="1" dirty="0"/>
              <a:t>Decrypt (r, </a:t>
            </a:r>
            <a:r>
              <a:rPr lang="en-US" b="1" i="1" dirty="0" err="1"/>
              <a:t>sk</a:t>
            </a:r>
            <a:r>
              <a:rPr lang="en-US" b="1" i="1" dirty="0"/>
              <a:t>)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082CB8-7D45-0A6F-5AA6-E8EFD12D56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90626"/>
            <a:ext cx="6941201" cy="461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463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CPIR -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1" y="1752655"/>
            <a:ext cx="8356430" cy="2699487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Size of </a:t>
            </a:r>
            <a:r>
              <a:rPr lang="en-US" sz="1800" b="1" i="1" dirty="0">
                <a:solidFill>
                  <a:schemeClr val="tx1"/>
                </a:solidFill>
              </a:rPr>
              <a:t>q</a:t>
            </a:r>
            <a:r>
              <a:rPr lang="en-US" sz="1800" dirty="0">
                <a:solidFill>
                  <a:schemeClr val="tx1"/>
                </a:solidFill>
              </a:rPr>
              <a:t>. Bigger means more execution time</a:t>
            </a:r>
          </a:p>
          <a:p>
            <a:r>
              <a:rPr lang="en-US" sz="1800" dirty="0">
                <a:solidFill>
                  <a:schemeClr val="tx1"/>
                </a:solidFill>
              </a:rPr>
              <a:t>Computation time to generate </a:t>
            </a:r>
            <a:r>
              <a:rPr lang="en-US" sz="1800" b="1" i="1" dirty="0">
                <a:solidFill>
                  <a:schemeClr val="tx1"/>
                </a:solidFill>
              </a:rPr>
              <a:t>r</a:t>
            </a:r>
            <a:r>
              <a:rPr lang="en-US" sz="1800" dirty="0">
                <a:solidFill>
                  <a:schemeClr val="tx1"/>
                </a:solidFill>
              </a:rPr>
              <a:t>. Bigger means more execution time</a:t>
            </a:r>
          </a:p>
          <a:p>
            <a:r>
              <a:rPr lang="en-US" sz="1800" dirty="0">
                <a:solidFill>
                  <a:schemeClr val="tx1"/>
                </a:solidFill>
              </a:rPr>
              <a:t>Size of </a:t>
            </a:r>
            <a:r>
              <a:rPr lang="en-US" b="1" i="1" dirty="0"/>
              <a:t>r</a:t>
            </a:r>
            <a:r>
              <a:rPr lang="en-US" sz="1800" dirty="0">
                <a:solidFill>
                  <a:schemeClr val="tx1"/>
                </a:solidFill>
              </a:rPr>
              <a:t>. Bigger means more execution time</a:t>
            </a:r>
          </a:p>
          <a:p>
            <a:r>
              <a:rPr lang="en-US" dirty="0"/>
              <a:t>Each affects the other!</a:t>
            </a:r>
          </a:p>
          <a:p>
            <a:r>
              <a:rPr lang="en-US" sz="1800" dirty="0">
                <a:solidFill>
                  <a:srgbClr val="C00000"/>
                </a:solidFill>
              </a:rPr>
              <a:t>Hard to improve performance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811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1" y="1752655"/>
            <a:ext cx="8356430" cy="2699487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Multi-dimensional arrays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6175533D-6D5C-19A6-9B44-2976BC263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CPIR - Performance</a:t>
            </a:r>
          </a:p>
        </p:txBody>
      </p:sp>
      <p:pic>
        <p:nvPicPr>
          <p:cNvPr id="7" name="Picture 6" descr="A black arrow pointing to the left&#10;&#10;Description automatically generated">
            <a:extLst>
              <a:ext uri="{FF2B5EF4-FFF2-40B4-BE49-F238E27FC236}">
                <a16:creationId xmlns:a16="http://schemas.microsoft.com/office/drawing/2014/main" id="{C27D5BFE-53A9-ED34-89B9-B4CC6D4927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355726"/>
            <a:ext cx="7679441" cy="201622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FE9A11A-56F2-5411-BAEF-C567AFCD3BE2}"/>
              </a:ext>
            </a:extLst>
          </p:cNvPr>
          <p:cNvSpPr txBox="1"/>
          <p:nvPr/>
        </p:nvSpPr>
        <p:spPr>
          <a:xfrm>
            <a:off x="3532645" y="2571750"/>
            <a:ext cx="19518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Y" dirty="0"/>
              <a:t>Arrange </a:t>
            </a:r>
            <a:r>
              <a:rPr lang="en-CY" b="1" i="1" dirty="0"/>
              <a:t>q </a:t>
            </a:r>
            <a:r>
              <a:rPr lang="en-CY" dirty="0"/>
              <a:t>and </a:t>
            </a:r>
            <a:r>
              <a:rPr lang="en-CY" b="1" i="1" dirty="0"/>
              <a:t>A </a:t>
            </a:r>
            <a:r>
              <a:rPr lang="en-CY" dirty="0"/>
              <a:t>to</a:t>
            </a:r>
          </a:p>
          <a:p>
            <a:r>
              <a:rPr lang="en-GB" dirty="0"/>
              <a:t>H</a:t>
            </a:r>
            <a:r>
              <a:rPr lang="en-CY" dirty="0"/>
              <a:t>igher dimensions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310C0B-6180-56FB-2EED-7112211DEDA7}"/>
              </a:ext>
            </a:extLst>
          </p:cNvPr>
          <p:cNvSpPr txBox="1"/>
          <p:nvPr/>
        </p:nvSpPr>
        <p:spPr>
          <a:xfrm>
            <a:off x="3532644" y="3509595"/>
            <a:ext cx="2111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Y" dirty="0"/>
              <a:t>Compute response</a:t>
            </a:r>
            <a:br>
              <a:rPr lang="en-CY" dirty="0"/>
            </a:br>
            <a:r>
              <a:rPr lang="en-CY" dirty="0"/>
              <a:t>for 2 smaller queries</a:t>
            </a:r>
          </a:p>
        </p:txBody>
      </p:sp>
    </p:spTree>
    <p:extLst>
      <p:ext uri="{BB962C8B-B14F-4D97-AF65-F5344CB8AC3E}">
        <p14:creationId xmlns:p14="http://schemas.microsoft.com/office/powerpoint/2010/main" val="805959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Private</a:t>
            </a:r>
            <a:br>
              <a:rPr lang="en-US" dirty="0"/>
            </a:br>
            <a:r>
              <a:rPr lang="en-US" dirty="0"/>
              <a:t>Information Retrieval (PIR)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0" y="1752655"/>
            <a:ext cx="8356429" cy="2699487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chemeClr val="tx1"/>
                </a:solidFill>
                <a:effectLst/>
                <a:latin typeface="Söhne"/>
              </a:rPr>
              <a:t>A protocol that allows clients to privately retrieve data, without anyone knowing the executed query or the data returned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Söhne"/>
              </a:rPr>
              <a:t>The server, the network and anyone spying on the network should not know or be able to figure out this information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Söhne"/>
              </a:rPr>
              <a:t>This is very useful as data has now moved to cloud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4856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1" y="1752655"/>
            <a:ext cx="8356430" cy="2699487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bg1">
                    <a:lumMod val="85000"/>
                  </a:schemeClr>
                </a:solidFill>
              </a:rPr>
              <a:t>Multi-dimensional arrays</a:t>
            </a:r>
          </a:p>
          <a:p>
            <a:r>
              <a:rPr lang="en-US" dirty="0"/>
              <a:t>Smaller queries, bigger response size</a:t>
            </a:r>
            <a:endParaRPr lang="en-US" sz="1800" dirty="0"/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6175533D-6D5C-19A6-9B44-2976BC263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CPIR - Performance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A86090-498F-BB41-0484-660F182EFD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86" y="2890042"/>
            <a:ext cx="7442200" cy="15621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A08719B-E182-8348-0DAE-BCD793C8750D}"/>
              </a:ext>
            </a:extLst>
          </p:cNvPr>
          <p:cNvSpPr txBox="1"/>
          <p:nvPr/>
        </p:nvSpPr>
        <p:spPr>
          <a:xfrm>
            <a:off x="5364088" y="2456067"/>
            <a:ext cx="1859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>
                <a:solidFill>
                  <a:srgbClr val="C00000"/>
                </a:solidFill>
              </a:rPr>
              <a:t>r</a:t>
            </a:r>
            <a:r>
              <a:rPr lang="en-CY" b="1" i="1" dirty="0">
                <a:solidFill>
                  <a:srgbClr val="C00000"/>
                </a:solidFill>
              </a:rPr>
              <a:t> </a:t>
            </a:r>
            <a:r>
              <a:rPr lang="en-CY" dirty="0">
                <a:solidFill>
                  <a:srgbClr val="C00000"/>
                </a:solidFill>
              </a:rPr>
              <a:t>gets bigger with</a:t>
            </a:r>
            <a:br>
              <a:rPr lang="en-CY" dirty="0">
                <a:solidFill>
                  <a:srgbClr val="C00000"/>
                </a:solidFill>
              </a:rPr>
            </a:br>
            <a:r>
              <a:rPr lang="en-CY" dirty="0">
                <a:solidFill>
                  <a:srgbClr val="C00000"/>
                </a:solidFill>
              </a:rPr>
              <a:t>every encryption</a:t>
            </a:r>
            <a:endParaRPr lang="en-CY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92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Retrieving Multiple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1" y="1752655"/>
            <a:ext cx="8356430" cy="2699487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Batch Code (method similar to HashMap)</a:t>
            </a:r>
          </a:p>
          <a:p>
            <a:r>
              <a:rPr lang="en-US" dirty="0"/>
              <a:t>Database records are split to groups and each group is assigned a code</a:t>
            </a:r>
          </a:p>
          <a:p>
            <a:r>
              <a:rPr lang="en-US" sz="1800" dirty="0">
                <a:solidFill>
                  <a:schemeClr val="tx1"/>
                </a:solidFill>
              </a:rPr>
              <a:t>Codes are distributed in buckets</a:t>
            </a:r>
          </a:p>
          <a:p>
            <a:r>
              <a:rPr lang="en-US" dirty="0"/>
              <a:t>Queries are encoded to a ser of codes</a:t>
            </a:r>
          </a:p>
          <a:p>
            <a:r>
              <a:rPr lang="en-US" sz="1800" dirty="0">
                <a:solidFill>
                  <a:schemeClr val="tx1"/>
                </a:solidFill>
              </a:rPr>
              <a:t>Server returns corresponding groups based on query codes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3473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0" y="1752655"/>
            <a:ext cx="8356429" cy="26994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i="1" dirty="0">
                <a:latin typeface="Söhne"/>
              </a:rPr>
              <a:t>How does this work in real life though?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2436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Life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1" y="1752655"/>
            <a:ext cx="8356430" cy="2699487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rgbClr val="C00000"/>
                </a:solidFill>
              </a:rPr>
              <a:t>Clients don’t usually know index </a:t>
            </a:r>
            <a:r>
              <a:rPr lang="en-US" b="1" i="1" dirty="0" err="1">
                <a:solidFill>
                  <a:srgbClr val="C00000"/>
                </a:solidFill>
              </a:rPr>
              <a:t>i</a:t>
            </a:r>
            <a:endParaRPr lang="en-US" sz="1800" b="1" i="1" dirty="0">
              <a:solidFill>
                <a:srgbClr val="C00000"/>
              </a:solidFill>
            </a:endParaRPr>
          </a:p>
          <a:p>
            <a:r>
              <a:rPr lang="en-US" dirty="0"/>
              <a:t>Multiple element retrieval is applied first</a:t>
            </a:r>
          </a:p>
          <a:p>
            <a:r>
              <a:rPr lang="en-US" dirty="0"/>
              <a:t>Client picks desired result</a:t>
            </a:r>
          </a:p>
          <a:p>
            <a:r>
              <a:rPr lang="en-US" sz="1800" dirty="0">
                <a:solidFill>
                  <a:schemeClr val="tx1"/>
                </a:solidFill>
              </a:rPr>
              <a:t>Data is retrieved based on client’s choice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4928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0" y="1752655"/>
            <a:ext cx="8356429" cy="26994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i="1" dirty="0">
                <a:latin typeface="Söhne"/>
              </a:rPr>
              <a:t>What if the server doesn’t save data in an</a:t>
            </a:r>
            <a:br>
              <a:rPr lang="en-US" sz="3000" b="1" i="1" dirty="0">
                <a:latin typeface="Söhne"/>
              </a:rPr>
            </a:br>
            <a:r>
              <a:rPr lang="en-US" sz="3000" b="1" i="1" dirty="0">
                <a:latin typeface="Söhne"/>
              </a:rPr>
              <a:t>array structure?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2931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- Value Retrieval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1" y="1752655"/>
            <a:ext cx="8356430" cy="2699487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Data is saved in pairs of &lt;key, value&gt;</a:t>
            </a:r>
          </a:p>
          <a:p>
            <a:r>
              <a:rPr lang="en-US" dirty="0">
                <a:solidFill>
                  <a:srgbClr val="C00000"/>
                </a:solidFill>
              </a:rPr>
              <a:t>Client probably know the key and not the index!</a:t>
            </a:r>
            <a:endParaRPr lang="en-US" sz="1800" dirty="0">
              <a:solidFill>
                <a:srgbClr val="C00000"/>
              </a:solidFill>
            </a:endParaRP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8033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PIR Protocol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1" y="1752655"/>
            <a:ext cx="8356430" cy="2699487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Keys are arranged in a binary tree</a:t>
            </a:r>
          </a:p>
          <a:p>
            <a:r>
              <a:rPr lang="en-US" dirty="0"/>
              <a:t>Phase 1: Search tree to find index based on key using Breadth First Search</a:t>
            </a:r>
          </a:p>
          <a:p>
            <a:r>
              <a:rPr lang="en-US" sz="1800" dirty="0">
                <a:solidFill>
                  <a:schemeClr val="tx1"/>
                </a:solidFill>
              </a:rPr>
              <a:t>Phase 2: Retrieve data based on index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8422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PIR Protocol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1" y="1752655"/>
            <a:ext cx="8356430" cy="2699487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bg1">
                    <a:lumMod val="85000"/>
                  </a:schemeClr>
                </a:solidFill>
              </a:rPr>
              <a:t>Keys are arranged in a binary tree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Phase 1: Search tree to find index based on key using Breadth First Search</a:t>
            </a:r>
          </a:p>
          <a:p>
            <a:r>
              <a:rPr lang="en-US" sz="1800" dirty="0">
                <a:solidFill>
                  <a:schemeClr val="bg1">
                    <a:lumMod val="85000"/>
                  </a:schemeClr>
                </a:solidFill>
              </a:rPr>
              <a:t>Phase 2: Retrieve data based on index</a:t>
            </a:r>
          </a:p>
          <a:p>
            <a:r>
              <a:rPr lang="en-US" dirty="0">
                <a:solidFill>
                  <a:srgbClr val="C00000"/>
                </a:solidFill>
              </a:rPr>
              <a:t>Very time consuming for large amount of data!</a:t>
            </a:r>
          </a:p>
          <a:p>
            <a:r>
              <a:rPr lang="en-US" sz="1800" dirty="0">
                <a:solidFill>
                  <a:srgbClr val="C00000"/>
                </a:solidFill>
              </a:rPr>
              <a:t>What if data changes between the two phases?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7053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Round Value Retrieval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1" y="1752655"/>
            <a:ext cx="8356430" cy="2699487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Client sends encrypted key</a:t>
            </a:r>
          </a:p>
          <a:p>
            <a:r>
              <a:rPr lang="en-US" dirty="0"/>
              <a:t>Server performs equality checks to find the key</a:t>
            </a:r>
          </a:p>
          <a:p>
            <a:r>
              <a:rPr lang="en-US" sz="1800" dirty="0">
                <a:solidFill>
                  <a:schemeClr val="tx1"/>
                </a:solidFill>
              </a:rPr>
              <a:t>If equal return encrypted 1</a:t>
            </a:r>
          </a:p>
          <a:p>
            <a:r>
              <a:rPr lang="en-US" dirty="0"/>
              <a:t>If not equal, return encrypted 0</a:t>
            </a:r>
          </a:p>
          <a:p>
            <a:r>
              <a:rPr lang="en-US" sz="1800" dirty="0">
                <a:solidFill>
                  <a:schemeClr val="tx1"/>
                </a:solidFill>
              </a:rPr>
              <a:t>Builds an encrypted query </a:t>
            </a:r>
            <a:r>
              <a:rPr lang="en-US" sz="1800" b="1" i="1" dirty="0">
                <a:solidFill>
                  <a:schemeClr val="tx1"/>
                </a:solidFill>
              </a:rPr>
              <a:t>q</a:t>
            </a:r>
            <a:r>
              <a:rPr lang="en-US" sz="1800" dirty="0">
                <a:solidFill>
                  <a:schemeClr val="tx1"/>
                </a:solidFill>
              </a:rPr>
              <a:t>, like before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925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chemeClr val="tx1"/>
                </a:solidFill>
                <a:effectLst/>
                <a:latin typeface="Söhne"/>
              </a:rPr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5300" y="1752655"/>
            <a:ext cx="8779188" cy="2699487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Söhne"/>
              </a:rPr>
              <a:t>Private Information Retrieval is possible</a:t>
            </a:r>
          </a:p>
          <a:p>
            <a:r>
              <a:rPr lang="en-US" sz="1800" dirty="0">
                <a:solidFill>
                  <a:schemeClr val="tx1"/>
                </a:solidFill>
                <a:latin typeface="Söhne"/>
              </a:rPr>
              <a:t>Research required to improve performance</a:t>
            </a:r>
          </a:p>
          <a:p>
            <a:r>
              <a:rPr lang="en-US" sz="1800" dirty="0">
                <a:latin typeface="Söhne"/>
              </a:rPr>
              <a:t>Research required to apply on SQL queries and other types of queries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769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Private</a:t>
            </a:r>
            <a:br>
              <a:rPr lang="en-US" dirty="0"/>
            </a:br>
            <a:r>
              <a:rPr lang="en-US" dirty="0"/>
              <a:t>Information Retrieval (PIR)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0" y="1752655"/>
            <a:ext cx="8356429" cy="2699487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chemeClr val="bg1">
                    <a:lumMod val="85000"/>
                  </a:schemeClr>
                </a:solidFill>
                <a:effectLst/>
                <a:latin typeface="Söhne"/>
              </a:rPr>
              <a:t>A protocol that allows clients to privately retrieve data, without anyone knowing the executed query or the data returned</a:t>
            </a:r>
          </a:p>
          <a:p>
            <a:r>
              <a:rPr lang="en-US" dirty="0">
                <a:latin typeface="Söhne"/>
              </a:rPr>
              <a:t>The server, the network and anyone spying on the network should not know or be able to figure out this information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Söhne"/>
              </a:rPr>
              <a:t>This is very useful as data has now moved to cloud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8794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1" y="1752655"/>
            <a:ext cx="8356430" cy="26994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[Paper] </a:t>
            </a:r>
            <a:r>
              <a:rPr lang="en-GB" dirty="0" err="1"/>
              <a:t>Ishtiyaque</a:t>
            </a:r>
            <a:r>
              <a:rPr lang="en-GB" dirty="0"/>
              <a:t> Ahmad, </a:t>
            </a:r>
            <a:r>
              <a:rPr lang="en-GB" dirty="0" err="1"/>
              <a:t>Divyakant</a:t>
            </a:r>
            <a:r>
              <a:rPr lang="en-GB" dirty="0"/>
              <a:t> Agrawal, Amr El </a:t>
            </a:r>
            <a:r>
              <a:rPr lang="en-GB" dirty="0" err="1"/>
              <a:t>Abbadi</a:t>
            </a:r>
            <a:r>
              <a:rPr lang="en-GB" dirty="0"/>
              <a:t>, and </a:t>
            </a:r>
            <a:r>
              <a:rPr lang="en-GB" dirty="0" err="1"/>
              <a:t>Trinabh</a:t>
            </a:r>
            <a:r>
              <a:rPr lang="en-GB" dirty="0"/>
              <a:t> Gupta. 2023. Private Information Retrieval in Large Scale Public Data Repositories. Proc. VLDB Endow. 16, 12 (August 2023), 3868–3871. </a:t>
            </a:r>
          </a:p>
          <a:p>
            <a:pPr marL="0" indent="0">
              <a:buNone/>
            </a:pPr>
            <a:br>
              <a:rPr lang="en-GB" dirty="0"/>
            </a:br>
            <a:r>
              <a:rPr lang="en-GB" dirty="0"/>
              <a:t>[Tutorial] https://</a:t>
            </a:r>
            <a:r>
              <a:rPr lang="en-GB" dirty="0" err="1"/>
              <a:t>sites.cs.ucsb.edu</a:t>
            </a:r>
            <a:r>
              <a:rPr lang="en-GB" dirty="0"/>
              <a:t>/~</a:t>
            </a:r>
            <a:r>
              <a:rPr lang="en-GB" dirty="0" err="1"/>
              <a:t>ishtiyaque</a:t>
            </a:r>
            <a:r>
              <a:rPr lang="en-GB" dirty="0"/>
              <a:t>/files/VLDB_2023_Tutorial.pdf</a:t>
            </a:r>
          </a:p>
          <a:p>
            <a:pPr marL="0" indent="0">
              <a:buNone/>
            </a:pPr>
            <a:endParaRPr lang="en-GB" dirty="0"/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pic>
        <p:nvPicPr>
          <p:cNvPr id="4" name="Picture 3" descr="A qr code with a dinosaur&#10;&#10;Description automatically generated">
            <a:extLst>
              <a:ext uri="{FF2B5EF4-FFF2-40B4-BE49-F238E27FC236}">
                <a16:creationId xmlns:a16="http://schemas.microsoft.com/office/drawing/2014/main" id="{8E98229E-F169-7D87-00E3-D2FFD6062D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10" y="3208847"/>
            <a:ext cx="1498210" cy="1498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5445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your time! </a:t>
            </a:r>
          </a:p>
        </p:txBody>
      </p:sp>
      <p:pic>
        <p:nvPicPr>
          <p:cNvPr id="2050" name="Picture 2" descr="https://lh3.googleusercontent.com/Odn82rV4xuSKZHhv6FbxN2wTfCxnNBeK3wz-Y_fs_fy7zD3b-o-g72L5Ua3lyeTsQ759YjW-qrfzrqPdRrK3vT4uJiI95I_AwSMEomrpDoYLj6X26KxyDEzNO9R9J55rp5jfWup_oJk">
            <a:extLst>
              <a:ext uri="{FF2B5EF4-FFF2-40B4-BE49-F238E27FC236}">
                <a16:creationId xmlns:a16="http://schemas.microsoft.com/office/drawing/2014/main" id="{81EEE695-EC65-437E-8C8E-6BE4AA2642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117" y="1615585"/>
            <a:ext cx="4897028" cy="3265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417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Private</a:t>
            </a:r>
            <a:br>
              <a:rPr lang="en-US" dirty="0"/>
            </a:br>
            <a:r>
              <a:rPr lang="en-US" dirty="0"/>
              <a:t>Information Retrieval (PIR)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0" y="1752655"/>
            <a:ext cx="8356429" cy="2699487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chemeClr val="bg1">
                    <a:lumMod val="85000"/>
                  </a:schemeClr>
                </a:solidFill>
                <a:effectLst/>
                <a:latin typeface="Söhne"/>
              </a:rPr>
              <a:t>A protocol that allows clients to privately retrieve data, without anyone knowing the executed query or the data returned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Söhne"/>
              </a:rPr>
              <a:t>The server, the network and anyone spying on the network should not know or be able to figure out this information</a:t>
            </a:r>
          </a:p>
          <a:p>
            <a:r>
              <a:rPr lang="en-US" dirty="0">
                <a:latin typeface="Söhne"/>
              </a:rPr>
              <a:t>This is very useful as data has now moved to cloud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304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0" y="1752655"/>
            <a:ext cx="8356429" cy="26994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i="1" dirty="0">
                <a:latin typeface="Söhne"/>
              </a:rPr>
              <a:t>Can’t we just encrypt the data on the server?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957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/>
              <a:t>No… 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0" y="1752655"/>
            <a:ext cx="8356429" cy="2699487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C00000"/>
                </a:solidFill>
                <a:effectLst/>
                <a:latin typeface="Söhne"/>
              </a:rPr>
              <a:t>We don’t own the server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Söhne"/>
              </a:rPr>
              <a:t>Security concerns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90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/>
              <a:t>No… 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0" y="1752655"/>
            <a:ext cx="8356429" cy="2699487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chemeClr val="bg1">
                    <a:lumMod val="85000"/>
                  </a:schemeClr>
                </a:solidFill>
                <a:effectLst/>
                <a:latin typeface="Söhne"/>
              </a:rPr>
              <a:t>We don’t own the server</a:t>
            </a:r>
          </a:p>
          <a:p>
            <a:r>
              <a:rPr lang="en-US" dirty="0">
                <a:solidFill>
                  <a:srgbClr val="C00000"/>
                </a:solidFill>
                <a:latin typeface="Söhne"/>
              </a:rPr>
              <a:t>Security concerns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298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0" y="1752655"/>
            <a:ext cx="8356429" cy="26994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i="1" dirty="0">
                <a:latin typeface="Söhne"/>
              </a:rPr>
              <a:t>Can’t we just save the database locally?</a:t>
            </a: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427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/>
          </a:bodyPr>
          <a:lstStyle/>
          <a:p>
            <a:r>
              <a:rPr lang="en-US" dirty="0"/>
              <a:t>Basic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1" y="1752655"/>
            <a:ext cx="4241629" cy="2699487"/>
          </a:xfrm>
        </p:spPr>
        <p:txBody>
          <a:bodyPr>
            <a:normAutofit/>
          </a:bodyPr>
          <a:lstStyle/>
          <a:p>
            <a:r>
              <a:rPr lang="en-US" dirty="0">
                <a:latin typeface="Söhne"/>
              </a:rPr>
              <a:t>Server has data stored in array </a:t>
            </a:r>
            <a:r>
              <a:rPr lang="en-US" b="1" i="1" dirty="0">
                <a:latin typeface="Söhne"/>
              </a:rPr>
              <a:t>A</a:t>
            </a:r>
            <a:r>
              <a:rPr lang="en-US" dirty="0">
                <a:latin typeface="Söhne"/>
              </a:rPr>
              <a:t>,</a:t>
            </a:r>
            <a:br>
              <a:rPr lang="en-US" dirty="0">
                <a:latin typeface="Söhne"/>
              </a:rPr>
            </a:br>
            <a:r>
              <a:rPr lang="en-US" dirty="0">
                <a:latin typeface="Söhne"/>
              </a:rPr>
              <a:t>size of </a:t>
            </a:r>
            <a:r>
              <a:rPr lang="en-US" b="1" i="1" dirty="0">
                <a:latin typeface="Söhne"/>
              </a:rPr>
              <a:t>n</a:t>
            </a:r>
          </a:p>
          <a:p>
            <a:endParaRPr lang="en-US" b="1" i="1" dirty="0">
              <a:latin typeface="Söhne"/>
            </a:endParaRPr>
          </a:p>
          <a:p>
            <a:endParaRPr lang="en-US" dirty="0">
              <a:latin typeface="Söhne"/>
            </a:endParaRPr>
          </a:p>
          <a:p>
            <a:r>
              <a:rPr lang="en-US" dirty="0">
                <a:latin typeface="Söhne"/>
              </a:rPr>
              <a:t>Server returns response </a:t>
            </a:r>
            <a:r>
              <a:rPr lang="en-US" b="1" i="1" dirty="0">
                <a:latin typeface="Söhne"/>
              </a:rPr>
              <a:t>r</a:t>
            </a:r>
            <a:r>
              <a:rPr lang="en-US" dirty="0">
                <a:latin typeface="Söhne"/>
              </a:rPr>
              <a:t> to client</a:t>
            </a:r>
          </a:p>
          <a:p>
            <a:pPr marL="0" indent="0">
              <a:buNone/>
            </a:pPr>
            <a:endParaRPr lang="en-US" dirty="0">
              <a:latin typeface="Söhne"/>
            </a:endParaRP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814599D-E566-7EC4-E395-1A818A6C70B7}"/>
              </a:ext>
            </a:extLst>
          </p:cNvPr>
          <p:cNvSpPr txBox="1">
            <a:spLocks/>
          </p:cNvSpPr>
          <p:nvPr/>
        </p:nvSpPr>
        <p:spPr>
          <a:xfrm>
            <a:off x="4572000" y="1752655"/>
            <a:ext cx="4241629" cy="2699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Söhne"/>
              </a:rPr>
              <a:t>Client wants to retrieve data </a:t>
            </a:r>
            <a:r>
              <a:rPr lang="en-US" sz="1800" b="1" i="1" dirty="0">
                <a:latin typeface="Söhne"/>
              </a:rPr>
              <a:t>A[</a:t>
            </a:r>
            <a:r>
              <a:rPr lang="en-US" sz="1800" b="1" i="1" dirty="0" err="1">
                <a:latin typeface="Söhne"/>
              </a:rPr>
              <a:t>i</a:t>
            </a:r>
            <a:r>
              <a:rPr lang="en-US" sz="1800" b="1" i="1" dirty="0">
                <a:latin typeface="Söhne"/>
              </a:rPr>
              <a:t>]</a:t>
            </a:r>
          </a:p>
          <a:p>
            <a:endParaRPr lang="en-US" sz="1800" b="1" i="1" dirty="0">
              <a:latin typeface="Söhne"/>
            </a:endParaRPr>
          </a:p>
          <a:p>
            <a:r>
              <a:rPr lang="en-US" sz="1800" dirty="0">
                <a:latin typeface="Söhne"/>
              </a:rPr>
              <a:t>Client sends query </a:t>
            </a:r>
            <a:r>
              <a:rPr lang="en-US" sz="1800" b="1" i="1" dirty="0">
                <a:latin typeface="Söhne"/>
              </a:rPr>
              <a:t>q </a:t>
            </a:r>
            <a:r>
              <a:rPr lang="en-US" sz="1800" dirty="0">
                <a:latin typeface="Söhne"/>
              </a:rPr>
              <a:t>to server</a:t>
            </a:r>
          </a:p>
          <a:p>
            <a:endParaRPr lang="en-US" sz="1800" dirty="0">
              <a:latin typeface="Söhne"/>
            </a:endParaRPr>
          </a:p>
          <a:p>
            <a:endParaRPr lang="en-US" sz="1800" dirty="0">
              <a:latin typeface="Söhne"/>
            </a:endParaRPr>
          </a:p>
          <a:p>
            <a:endParaRPr lang="en-US" sz="1800" dirty="0">
              <a:latin typeface="Söhne"/>
            </a:endParaRPr>
          </a:p>
          <a:p>
            <a:r>
              <a:rPr lang="en-US" sz="1800" dirty="0">
                <a:latin typeface="Söhne"/>
              </a:rPr>
              <a:t>Client receives </a:t>
            </a:r>
            <a:r>
              <a:rPr lang="en-US" sz="1800" b="1" i="1" dirty="0">
                <a:latin typeface="Söhne"/>
              </a:rPr>
              <a:t>r</a:t>
            </a:r>
            <a:endParaRPr lang="en-US" sz="1800" dirty="0">
              <a:latin typeface="Söhne"/>
            </a:endParaRPr>
          </a:p>
          <a:p>
            <a:endParaRPr lang="en-US" sz="1800" i="1" dirty="0"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140371355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5234</TotalTime>
  <Words>1202</Words>
  <Application>Microsoft Macintosh PowerPoint</Application>
  <PresentationFormat>On-screen Show (16:9)</PresentationFormat>
  <Paragraphs>176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Constantia</vt:lpstr>
      <vt:lpstr>Helvetica Neue</vt:lpstr>
      <vt:lpstr>Söhne</vt:lpstr>
      <vt:lpstr>Θέμα του Office</vt:lpstr>
      <vt:lpstr>Private Information Retrieval in Large Scale Public Data Repositories </vt:lpstr>
      <vt:lpstr>What is Private Information Retrieval (PIR)</vt:lpstr>
      <vt:lpstr>What is Private Information Retrieval (PIR)</vt:lpstr>
      <vt:lpstr>What is Private Information Retrieval (PIR)</vt:lpstr>
      <vt:lpstr>PowerPoint Presentation</vt:lpstr>
      <vt:lpstr>No… Why?</vt:lpstr>
      <vt:lpstr>No… Why?</vt:lpstr>
      <vt:lpstr>PowerPoint Presentation</vt:lpstr>
      <vt:lpstr>Basic Outline</vt:lpstr>
      <vt:lpstr>PIR Protocol Outline</vt:lpstr>
      <vt:lpstr>PIR Protocol Must Guarantee</vt:lpstr>
      <vt:lpstr>PIR Categories</vt:lpstr>
      <vt:lpstr>PIR Categories</vt:lpstr>
      <vt:lpstr>CPIR - Homomorphic Encryption</vt:lpstr>
      <vt:lpstr>CPIR - How Does it Work (Client Query)</vt:lpstr>
      <vt:lpstr>CPIR - How Does it Work (Server)</vt:lpstr>
      <vt:lpstr>CPIR - How Does it Work (Client Response)</vt:lpstr>
      <vt:lpstr>CPIR - Performance</vt:lpstr>
      <vt:lpstr>CPIR - Performance</vt:lpstr>
      <vt:lpstr>CPIR - Performance</vt:lpstr>
      <vt:lpstr>Retrieving Multiple Elements</vt:lpstr>
      <vt:lpstr>PowerPoint Presentation</vt:lpstr>
      <vt:lpstr>Real Life Application</vt:lpstr>
      <vt:lpstr>PowerPoint Presentation</vt:lpstr>
      <vt:lpstr>Key - Value Retrieval</vt:lpstr>
      <vt:lpstr>PIR Protocol Extension</vt:lpstr>
      <vt:lpstr>PIR Protocol Extension</vt:lpstr>
      <vt:lpstr>Single Round Value Retrieval</vt:lpstr>
      <vt:lpstr>Conclusion</vt:lpstr>
      <vt:lpstr>References</vt:lpstr>
      <vt:lpstr>Thank you for your time! </vt:lpstr>
    </vt:vector>
  </TitlesOfParts>
  <Manager>Advanced Topics in Databases</Manager>
  <Company>Dept. of Computer Science, University of Cyprus</Company>
  <LinksUpToDate>false</LinksUpToDate>
  <SharedDoc>false</SharedDoc>
  <HyperlinkBase>https://www2.cs.ucy.ac.cy/~dzeina/courses/epl646/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Looking Back to Look Forward</dc:title>
  <dc:subject/>
  <dc:creator>Maria Maslioukova</dc:creator>
  <cp:keywords/>
  <dc:description/>
  <cp:lastModifiedBy>Stelios Christou</cp:lastModifiedBy>
  <cp:revision>758</cp:revision>
  <dcterms:created xsi:type="dcterms:W3CDTF">2017-11-21T13:30:34Z</dcterms:created>
  <dcterms:modified xsi:type="dcterms:W3CDTF">2024-03-16T07:34:42Z</dcterms:modified>
  <cp:category>Student Presentations</cp:category>
</cp:coreProperties>
</file>